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91" r:id="rId9"/>
    <p:sldId id="264" r:id="rId10"/>
    <p:sldId id="292" r:id="rId11"/>
    <p:sldId id="279" r:id="rId12"/>
    <p:sldId id="296" r:id="rId13"/>
    <p:sldId id="265" r:id="rId14"/>
    <p:sldId id="266" r:id="rId15"/>
    <p:sldId id="268" r:id="rId16"/>
    <p:sldId id="280" r:id="rId17"/>
    <p:sldId id="283" r:id="rId18"/>
    <p:sldId id="293" r:id="rId19"/>
    <p:sldId id="284" r:id="rId20"/>
    <p:sldId id="273" r:id="rId21"/>
    <p:sldId id="272" r:id="rId22"/>
    <p:sldId id="290" r:id="rId23"/>
    <p:sldId id="274" r:id="rId24"/>
    <p:sldId id="294" r:id="rId25"/>
    <p:sldId id="282" r:id="rId26"/>
    <p:sldId id="288" r:id="rId27"/>
    <p:sldId id="277" r:id="rId28"/>
    <p:sldId id="297" r:id="rId29"/>
    <p:sldId id="278"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vi Gretsi" initials="MG" lastIdx="15" clrIdx="0">
    <p:extLst>
      <p:ext uri="{19B8F6BF-5375-455C-9EA6-DF929625EA0E}">
        <p15:presenceInfo xmlns:p15="http://schemas.microsoft.com/office/powerpoint/2012/main" userId="Marievi Gretsi" providerId="None"/>
      </p:ext>
    </p:extLst>
  </p:cmAuthor>
  <p:cmAuthor id="2" name="aine hamill" initials="ah" lastIdx="8" clrIdx="1">
    <p:extLst>
      <p:ext uri="{19B8F6BF-5375-455C-9EA6-DF929625EA0E}">
        <p15:presenceInfo xmlns:p15="http://schemas.microsoft.com/office/powerpoint/2012/main" userId="505fde40218565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A52"/>
    <a:srgbClr val="378FCD"/>
    <a:srgbClr val="64B558"/>
    <a:srgbClr val="F2BD1F"/>
    <a:srgbClr val="FFFFFF"/>
    <a:srgbClr val="676766"/>
    <a:srgbClr val="EC662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47" autoAdjust="0"/>
    <p:restoredTop sz="94660"/>
  </p:normalViewPr>
  <p:slideViewPr>
    <p:cSldViewPr snapToGrid="0">
      <p:cViewPr varScale="1">
        <p:scale>
          <a:sx n="68" d="100"/>
          <a:sy n="68" d="100"/>
        </p:scale>
        <p:origin x="3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1T16:43:39.743" idx="8">
    <p:pos x="7393" y="1077"/>
    <p:text>Please include the source.</p:text>
    <p:extLst>
      <p:ext uri="{C676402C-5697-4E1C-873F-D02D1690AC5C}">
        <p15:threadingInfo xmlns:p15="http://schemas.microsoft.com/office/powerpoint/2012/main" timeZoneBias="-180"/>
      </p:ext>
    </p:extLst>
  </p:cm>
  <p:cm authorId="2" dt="2021-10-12T11:15:05.547" idx="3">
    <p:pos x="7393" y="1213"/>
    <p:text>What source are you referring to? Do you mean the link to the video?</p:text>
    <p:extLst>
      <p:ext uri="{C676402C-5697-4E1C-873F-D02D1690AC5C}">
        <p15:threadingInfo xmlns:p15="http://schemas.microsoft.com/office/powerpoint/2012/main" timeZoneBias="-60">
          <p15:parentCm authorId="1" idx="8"/>
        </p15:threadingInfo>
      </p:ext>
    </p:extLst>
  </p:cm>
  <p:cm authorId="1" dt="2021-10-12T15:45:54.507" idx="10">
    <p:pos x="7393" y="1349"/>
    <p:text>Yes, this link from the video.</p:text>
    <p:extLst>
      <p:ext uri="{C676402C-5697-4E1C-873F-D02D1690AC5C}">
        <p15:threadingInfo xmlns:p15="http://schemas.microsoft.com/office/powerpoint/2012/main" timeZoneBias="-180">
          <p15:parentCm authorId="1" idx="8"/>
        </p15:threadingInfo>
      </p:ext>
    </p:extLst>
  </p:cm>
</p:cmLst>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9.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22.sv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30/09/2022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rgbClr val="37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30/09/2022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30/09/2022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rgbClr val="64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30/09/2022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rgbClr val="F2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30/09/2022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861715" y="6176963"/>
            <a:ext cx="1330285" cy="940047"/>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30/09/2022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378FCD"/>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4D4114D-D467-4507-8469-3495A158845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886450" y="-101512"/>
            <a:ext cx="6462632" cy="7061024"/>
          </a:xfrm>
          <a:prstGeom prst="rect">
            <a:avLst/>
          </a:prstGeom>
        </p:spPr>
      </p:pic>
      <p:sp>
        <p:nvSpPr>
          <p:cNvPr id="4" name="Rectangle 3">
            <a:extLst>
              <a:ext uri="{FF2B5EF4-FFF2-40B4-BE49-F238E27FC236}">
                <a16:creationId xmlns:a16="http://schemas.microsoft.com/office/drawing/2014/main" id="{5D99E51B-1191-4C50-853A-EB1A20765181}"/>
              </a:ext>
            </a:extLst>
          </p:cNvPr>
          <p:cNvSpPr/>
          <p:nvPr userDrawn="1"/>
        </p:nvSpPr>
        <p:spPr>
          <a:xfrm>
            <a:off x="0" y="1238250"/>
            <a:ext cx="5076825" cy="203835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pic>
        <p:nvPicPr>
          <p:cNvPr id="5" name="Afbeelding 18">
            <a:extLst>
              <a:ext uri="{FF2B5EF4-FFF2-40B4-BE49-F238E27FC236}">
                <a16:creationId xmlns:a16="http://schemas.microsoft.com/office/drawing/2014/main" id="{457E190C-A422-4012-BB3A-50DF305D41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11511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30/09/2022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30/09/2022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30/09/2022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30/09/2022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rgbClr val="EC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939981"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77" r:id="rId5"/>
    <p:sldLayoutId id="2147483663" r:id="rId6"/>
    <p:sldLayoutId id="2147483664" r:id="rId7"/>
    <p:sldLayoutId id="2147483665" r:id="rId8"/>
    <p:sldLayoutId id="2147483671" r:id="rId9"/>
    <p:sldLayoutId id="2147483672" r:id="rId10"/>
    <p:sldLayoutId id="2147483673" r:id="rId11"/>
    <p:sldLayoutId id="2147483674" r:id="rId12"/>
    <p:sldLayoutId id="2147483675" r:id="rId13"/>
    <p:sldLayoutId id="2147483676" r:id="rId14"/>
    <p:sldLayoutId id="2147483650" r:id="rId15"/>
    <p:sldLayoutId id="2147483651" r:id="rId16"/>
    <p:sldLayoutId id="2147483666" r:id="rId17"/>
    <p:sldLayoutId id="2147483667" r:id="rId18"/>
    <p:sldLayoutId id="2147483668" r:id="rId19"/>
    <p:sldLayoutId id="2147483669" r:id="rId20"/>
    <p:sldLayoutId id="2147483652" r:id="rId21"/>
    <p:sldLayoutId id="2147483653" r:id="rId22"/>
    <p:sldLayoutId id="2147483654" r:id="rId23"/>
    <p:sldLayoutId id="2147483655" r:id="rId24"/>
    <p:sldLayoutId id="2147483656" r:id="rId25"/>
    <p:sldLayoutId id="2147483657" r:id="rId26"/>
    <p:sldLayoutId id="2147483670" r:id="rId27"/>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houghtco.com/learning-styles-controversy-3115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educationplanner.org/students/self-assessments/learning-styles-quiz.shtml" TargetMode="External"/><Relationship Id="rId3" Type="http://schemas.openxmlformats.org/officeDocument/2006/relationships/slideLayout" Target="../slideLayouts/slideLayout2.xml"/><Relationship Id="rId7" Type="http://schemas.openxmlformats.org/officeDocument/2006/relationships/image" Target="../media/image29.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youtube.com/watch?v=ornsytb0Nr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readingrockets.org/article/what-differentiated-instruction" TargetMode="External"/><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hyperlink" Target="https://www.youtube.com/watch?v=ornsytb0Nr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whitbyschool.org/passionforlearning/differentiated-learning-why-one-size-fits-all-doesnt-work-in-education#:~:text=Research%20finds%20that%20students%20immersed,size%2Dfits%2Dall%20lectur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ornsytb0NrI" TargetMode="External"/><Relationship Id="rId2" Type="http://schemas.openxmlformats.org/officeDocument/2006/relationships/hyperlink" Target="https://www.whitbyschool.org/passionforlearning/differentiated-learning-why-one-size-fits-all-doesnt-work-in-education#:~:text=Unfortunately%20the%20%22one%20size%20fits,be%20prepared%20for%20future%20success"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www.youtube.com/watch?v=zrR-KIoggf4" TargetMode="Externa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hyperlink" Target="https://www.ucd.ie/teaching/t4media/student_centered_learning.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hyperlink" Target="https://files.eric.ed.gov/fulltext/EJ1170867.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comments" Target="../comments/comment1.xml"/><Relationship Id="rId2" Type="http://schemas.openxmlformats.org/officeDocument/2006/relationships/hyperlink" Target="https://www.youtube.com/watch?v=ornsytb0NrI"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youtu.be/s2EdujrM0vA" TargetMode="Externa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2" Type="http://schemas.openxmlformats.org/officeDocument/2006/relationships/hyperlink" Target="https://www.onatlas.com/blog/multiple-intelligences-theor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scholastic.com/teachers/articles/teaching-content/clip-save-checklist-learning-activities-connect-multiple-intelligences/" TargetMode="External"/><Relationship Id="rId3" Type="http://schemas.openxmlformats.org/officeDocument/2006/relationships/slideLayout" Target="../slideLayouts/slideLayout2.xml"/><Relationship Id="rId7" Type="http://schemas.openxmlformats.org/officeDocument/2006/relationships/image" Target="../media/image29.jp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hyperlink" Target="https://www.youtube.com/watch?v=ornsytb0NrI"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onatlas.com/blog/multiple-intelligences-theor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niu.edu/citl/resources/guides/instructional-guide" TargetMode="External"/><Relationship Id="rId3" Type="http://schemas.openxmlformats.org/officeDocument/2006/relationships/hyperlink" Target="https://www.viewsonic.com/library/education/the-8-learning-styles/" TargetMode="External"/><Relationship Id="rId7" Type="http://schemas.openxmlformats.org/officeDocument/2006/relationships/hyperlink" Target="https://files.eric.ed.gov/fulltext/EJ1170867.pdf" TargetMode="External"/><Relationship Id="rId2" Type="http://schemas.openxmlformats.org/officeDocument/2006/relationships/hyperlink" Target="https://files.eric.ed.gov/fulltext/EJ1238274.pdf" TargetMode="External"/><Relationship Id="rId1" Type="http://schemas.openxmlformats.org/officeDocument/2006/relationships/slideLayout" Target="../slideLayouts/slideLayout4.xml"/><Relationship Id="rId6" Type="http://schemas.openxmlformats.org/officeDocument/2006/relationships/hyperlink" Target="https://www.whitbyschool.org/passionforlearning/differentiated-learning-why-one-size-fits-all-doesnt-work-in-education#:~:text=Research%20finds%20that%20students%20immersed,size%2Dfits%2Dall%20lecture" TargetMode="External"/><Relationship Id="rId5" Type="http://schemas.openxmlformats.org/officeDocument/2006/relationships/hyperlink" Target="https://www.readingrockets.org/article/what-differentiated-instruction" TargetMode="External"/><Relationship Id="rId10" Type="http://schemas.openxmlformats.org/officeDocument/2006/relationships/hyperlink" Target="https://medium.com/tailor-ed/the-6-myths-of-differentiated-instruction-bcde6e202c73" TargetMode="External"/><Relationship Id="rId4" Type="http://schemas.openxmlformats.org/officeDocument/2006/relationships/hyperlink" Target="https://www.thoughtco.com/learning-styles-controversy-31153" TargetMode="External"/><Relationship Id="rId9" Type="http://schemas.openxmlformats.org/officeDocument/2006/relationships/hyperlink" Target="https://www.onatlas.com/blog/multiple-intelligences-theo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files.eric.ed.gov/fulltext/EJ1238274.pdf"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642F37-6A6B-41B1-9E9E-CBD267A44BBE}"/>
              </a:ext>
            </a:extLst>
          </p:cNvPr>
          <p:cNvSpPr>
            <a:spLocks noGrp="1"/>
          </p:cNvSpPr>
          <p:nvPr>
            <p:ph type="ctrTitle"/>
          </p:nvPr>
        </p:nvSpPr>
        <p:spPr>
          <a:xfrm>
            <a:off x="1223914" y="3559946"/>
            <a:ext cx="10811248" cy="1537150"/>
          </a:xfrm>
        </p:spPr>
        <p:txBody>
          <a:bodyPr>
            <a:noAutofit/>
          </a:bodyPr>
          <a:lstStyle/>
          <a:p>
            <a:pPr algn="r"/>
            <a:r>
              <a:rPr lang="en-US" sz="4800" b="1" spc="100" dirty="0" smtClean="0">
                <a:ea typeface="+mj-ea"/>
                <a:cs typeface="+mj-cs"/>
              </a:rPr>
              <a:t>Mo</a:t>
            </a:r>
            <a:r>
              <a:rPr lang="et-EE" sz="4800" b="1" spc="100" dirty="0" err="1" smtClean="0">
                <a:ea typeface="+mj-ea"/>
                <a:cs typeface="+mj-cs"/>
              </a:rPr>
              <a:t>odul</a:t>
            </a:r>
            <a:r>
              <a:rPr lang="en-US" sz="4800" b="1" spc="100" dirty="0" smtClean="0">
                <a:ea typeface="+mj-ea"/>
                <a:cs typeface="+mj-cs"/>
              </a:rPr>
              <a:t> </a:t>
            </a:r>
            <a:r>
              <a:rPr lang="en-US" sz="4800" b="1" spc="100" dirty="0">
                <a:ea typeface="+mj-ea"/>
                <a:cs typeface="+mj-cs"/>
              </a:rPr>
              <a:t>2</a:t>
            </a:r>
            <a:r>
              <a:rPr lang="en-US" sz="4800" b="1" spc="100" dirty="0" smtClean="0">
                <a:ea typeface="+mj-ea"/>
                <a:cs typeface="+mj-cs"/>
              </a:rPr>
              <a:t>:</a:t>
            </a:r>
            <a:r>
              <a:rPr lang="et-EE" sz="4800" b="1" spc="100" dirty="0" smtClean="0">
                <a:ea typeface="+mj-ea"/>
                <a:cs typeface="+mj-cs"/>
              </a:rPr>
              <a:t> Millised õpistiilid on diferentseeritud õpetamisel?</a:t>
            </a:r>
            <a:r>
              <a:rPr lang="en-US" sz="4400" b="1" spc="100" dirty="0" smtClean="0">
                <a:ea typeface="+mj-ea"/>
                <a:cs typeface="+mj-cs"/>
              </a:rPr>
              <a:t> </a:t>
            </a:r>
            <a:endParaRPr lang="en-GB" sz="4000" dirty="0"/>
          </a:p>
        </p:txBody>
      </p:sp>
    </p:spTree>
    <p:extLst>
      <p:ext uri="{BB962C8B-B14F-4D97-AF65-F5344CB8AC3E}">
        <p14:creationId xmlns:p14="http://schemas.microsoft.com/office/powerpoint/2010/main" val="24809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374147" y="1310492"/>
            <a:ext cx="6332192" cy="4087195"/>
          </a:xfrm>
        </p:spPr>
        <p:txBody>
          <a:bodyPr>
            <a:normAutofit/>
          </a:bodyPr>
          <a:lstStyle/>
          <a:p>
            <a:pPr marL="457200" lvl="1" indent="0" algn="just">
              <a:lnSpc>
                <a:spcPct val="115000"/>
              </a:lnSpc>
              <a:spcAft>
                <a:spcPts val="1000"/>
              </a:spcAft>
              <a:buNone/>
            </a:pPr>
            <a:r>
              <a:rPr lang="et-EE" sz="1700" dirty="0" smtClean="0">
                <a:ea typeface="Corbel" panose="020B0503020204020204" pitchFamily="34" charset="0"/>
                <a:cs typeface="Times New Roman" panose="02020603050405020304" pitchFamily="18" charset="0"/>
              </a:rPr>
              <a:t>Sellistele </a:t>
            </a:r>
            <a:r>
              <a:rPr lang="en-GB" sz="1700" dirty="0" err="1" smtClean="0">
                <a:ea typeface="Corbel" panose="020B0503020204020204" pitchFamily="34" charset="0"/>
                <a:cs typeface="Times New Roman" panose="02020603050405020304" pitchFamily="18" charset="0"/>
              </a:rPr>
              <a:t>õpilastele</a:t>
            </a:r>
            <a:r>
              <a:rPr lang="en-GB" sz="1700" dirty="0" smtClean="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meeldib</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nende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privaatsus</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nad</a:t>
            </a:r>
            <a:r>
              <a:rPr lang="en-GB" sz="1700" dirty="0">
                <a:ea typeface="Corbel" panose="020B0503020204020204" pitchFamily="34" charset="0"/>
                <a:cs typeface="Times New Roman" panose="02020603050405020304" pitchFamily="18" charset="0"/>
              </a:rPr>
              <a:t> on </a:t>
            </a:r>
            <a:r>
              <a:rPr lang="en-GB" sz="1700" dirty="0" err="1">
                <a:ea typeface="Corbel" panose="020B0503020204020204" pitchFamily="34" charset="0"/>
                <a:cs typeface="Times New Roman" panose="02020603050405020304" pitchFamily="18" charset="0"/>
              </a:rPr>
              <a:t>iseseisvad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enesekesksed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Individuaalset</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eelistust</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omavad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õppijad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suudavad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sageli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hästi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keskenduda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küsimustele</a:t>
            </a:r>
            <a:r>
              <a:rPr lang="en-GB" sz="1700" dirty="0">
                <a:ea typeface="Corbel" panose="020B0503020204020204" pitchFamily="34" charset="0"/>
                <a:cs typeface="Times New Roman" panose="02020603050405020304" pitchFamily="18" charset="0"/>
              </a:rPr>
              <a:t>, olla </a:t>
            </a:r>
            <a:r>
              <a:rPr lang="en-GB" sz="1700" dirty="0" err="1">
                <a:ea typeface="Corbel" panose="020B0503020204020204" pitchFamily="34" charset="0"/>
                <a:cs typeface="Times New Roman" panose="02020603050405020304" pitchFamily="18" charset="0"/>
              </a:rPr>
              <a:t>teadlikud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oma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mõtlemisest</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analüüsida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erinevalt</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oma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mõtteid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tundeid</a:t>
            </a:r>
            <a:r>
              <a:rPr lang="en-GB" sz="1700" dirty="0">
                <a:ea typeface="Corbel" panose="020B0503020204020204" pitchFamily="34" charset="0"/>
                <a:cs typeface="Times New Roman" panose="02020603050405020304" pitchFamily="18" charset="0"/>
              </a:rPr>
              <a:t>. </a:t>
            </a:r>
            <a:r>
              <a:rPr lang="en-GB" sz="1700" dirty="0" err="1" smtClean="0">
                <a:ea typeface="Corbel" panose="020B0503020204020204" pitchFamily="34" charset="0"/>
                <a:cs typeface="Times New Roman" panose="02020603050405020304" pitchFamily="18" charset="0"/>
              </a:rPr>
              <a:t>Kasuks</a:t>
            </a:r>
            <a:r>
              <a:rPr lang="en-GB" sz="1700" dirty="0" smtClean="0">
                <a:ea typeface="Corbel" panose="020B0503020204020204" pitchFamily="34" charset="0"/>
                <a:cs typeface="Times New Roman" panose="02020603050405020304" pitchFamily="18" charset="0"/>
              </a:rPr>
              <a:t> </a:t>
            </a:r>
            <a:r>
              <a:rPr lang="et-EE" sz="1700" dirty="0" smtClean="0">
                <a:ea typeface="Corbel" panose="020B0503020204020204" pitchFamily="34" charset="0"/>
                <a:cs typeface="Times New Roman" panose="02020603050405020304" pitchFamily="18" charset="0"/>
              </a:rPr>
              <a:t>on</a:t>
            </a:r>
            <a:r>
              <a:rPr lang="en-GB" sz="1700" dirty="0" smtClean="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tegevused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mis</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keskenduvad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individuaalsele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õppimisele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probleemide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lahendamisele</a:t>
            </a:r>
            <a:r>
              <a:rPr lang="en-GB" sz="1700" dirty="0">
                <a:ea typeface="Corbel" panose="020B0503020204020204" pitchFamily="34" charset="0"/>
                <a:cs typeface="Times New Roman" panose="02020603050405020304" pitchFamily="18" charset="0"/>
              </a:rPr>
              <a:t>.</a:t>
            </a:r>
            <a:endParaRPr lang="en-GB" sz="1700" dirty="0">
              <a:effectLst/>
              <a:ea typeface="Corbel" panose="020B0503020204020204" pitchFamily="34" charset="0"/>
              <a:cs typeface="Times New Roman" panose="02020603050405020304" pitchFamily="18" charset="0"/>
            </a:endParaRPr>
          </a:p>
        </p:txBody>
      </p:sp>
      <p:sp>
        <p:nvSpPr>
          <p:cNvPr id="6" name="Titel 3">
            <a:extLst>
              <a:ext uri="{FF2B5EF4-FFF2-40B4-BE49-F238E27FC236}">
                <a16:creationId xmlns:a16="http://schemas.microsoft.com/office/drawing/2014/main" id="{5A4524AD-DBFA-4C2B-8C42-AE7F5C52B9D4}"/>
              </a:ext>
            </a:extLst>
          </p:cNvPr>
          <p:cNvSpPr txBox="1">
            <a:spLocks/>
          </p:cNvSpPr>
          <p:nvPr/>
        </p:nvSpPr>
        <p:spPr>
          <a:xfrm>
            <a:off x="97535" y="95250"/>
            <a:ext cx="10515600" cy="845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t-EE" sz="2800" dirty="0" smtClean="0">
                <a:solidFill>
                  <a:srgbClr val="64B558"/>
                </a:solidFill>
              </a:rPr>
              <a:t>1</a:t>
            </a:r>
            <a:r>
              <a:rPr lang="nl-NL" sz="2800" dirty="0" smtClean="0">
                <a:solidFill>
                  <a:srgbClr val="64B558"/>
                </a:solidFill>
              </a:rPr>
              <a:t>.</a:t>
            </a:r>
            <a:r>
              <a:rPr lang="et-EE" sz="2800" dirty="0" smtClean="0">
                <a:solidFill>
                  <a:srgbClr val="64B558"/>
                </a:solidFill>
              </a:rPr>
              <a:t>2</a:t>
            </a:r>
            <a:r>
              <a:rPr lang="nl-NL" sz="2800" dirty="0" smtClean="0">
                <a:solidFill>
                  <a:srgbClr val="64B558"/>
                </a:solidFill>
              </a:rPr>
              <a:t> </a:t>
            </a:r>
            <a:r>
              <a:rPr lang="et-EE" sz="2800" dirty="0" smtClean="0">
                <a:solidFill>
                  <a:srgbClr val="64B558"/>
                </a:solidFill>
              </a:rPr>
              <a:t>Õpistiilid</a:t>
            </a:r>
            <a:r>
              <a:rPr lang="nl-NL" sz="2800" dirty="0" smtClean="0">
                <a:solidFill>
                  <a:srgbClr val="64B558"/>
                </a:solidFill>
              </a:rPr>
              <a:t>:</a:t>
            </a:r>
            <a:endParaRPr lang="en-GB" sz="2800" dirty="0">
              <a:solidFill>
                <a:srgbClr val="64B558"/>
              </a:solidFill>
            </a:endParaRPr>
          </a:p>
        </p:txBody>
      </p:sp>
      <p:pic>
        <p:nvPicPr>
          <p:cNvPr id="4" name="Picture 3">
            <a:extLst>
              <a:ext uri="{FF2B5EF4-FFF2-40B4-BE49-F238E27FC236}">
                <a16:creationId xmlns:a16="http://schemas.microsoft.com/office/drawing/2014/main" id="{F3DE7E2E-4499-4F9C-8232-130247BC6C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7200" y="929053"/>
            <a:ext cx="4083369" cy="2722246"/>
          </a:xfrm>
          <a:prstGeom prst="rect">
            <a:avLst/>
          </a:prstGeom>
        </p:spPr>
      </p:pic>
      <p:pic>
        <p:nvPicPr>
          <p:cNvPr id="7" name="Picture 6">
            <a:extLst>
              <a:ext uri="{FF2B5EF4-FFF2-40B4-BE49-F238E27FC236}">
                <a16:creationId xmlns:a16="http://schemas.microsoft.com/office/drawing/2014/main" id="{A7637DAB-FD0B-4628-92CE-2FE9F2087C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7200" y="3582633"/>
            <a:ext cx="4083369" cy="2722246"/>
          </a:xfrm>
          <a:prstGeom prst="rect">
            <a:avLst/>
          </a:prstGeom>
        </p:spPr>
      </p:pic>
      <p:sp>
        <p:nvSpPr>
          <p:cNvPr id="3" name="TextBox 2">
            <a:extLst>
              <a:ext uri="{FF2B5EF4-FFF2-40B4-BE49-F238E27FC236}">
                <a16:creationId xmlns:a16="http://schemas.microsoft.com/office/drawing/2014/main" id="{B5DC7F22-1838-4B69-947C-960484674E1F}"/>
              </a:ext>
            </a:extLst>
          </p:cNvPr>
          <p:cNvSpPr txBox="1"/>
          <p:nvPr/>
        </p:nvSpPr>
        <p:spPr>
          <a:xfrm>
            <a:off x="0" y="941160"/>
            <a:ext cx="5775478" cy="369332"/>
          </a:xfrm>
          <a:prstGeom prst="rect">
            <a:avLst/>
          </a:prstGeom>
          <a:solidFill>
            <a:srgbClr val="F2BD1F"/>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6. </a:t>
            </a:r>
            <a:r>
              <a:rPr lang="et-EE" sz="1800" b="1" dirty="0" smtClean="0">
                <a:solidFill>
                  <a:schemeClr val="bg1"/>
                </a:solidFill>
                <a:effectLst/>
                <a:ea typeface="Corbel" panose="020B0503020204020204" pitchFamily="34" charset="0"/>
                <a:cs typeface="Times New Roman" panose="02020603050405020304" pitchFamily="18" charset="0"/>
              </a:rPr>
              <a:t>Individuaalsed (üksi) õppijad</a:t>
            </a:r>
            <a:r>
              <a:rPr lang="en-GB" sz="1800" b="1" dirty="0" smtClean="0">
                <a:solidFill>
                  <a:schemeClr val="bg1"/>
                </a:solidFill>
                <a:effectLst/>
                <a:ea typeface="Corbel" panose="020B0503020204020204" pitchFamily="34" charset="0"/>
                <a:cs typeface="Times New Roman" panose="02020603050405020304" pitchFamily="18" charset="0"/>
              </a:rPr>
              <a:t>:</a:t>
            </a:r>
            <a:endParaRPr lang="en-GB" dirty="0">
              <a:solidFill>
                <a:schemeClr val="bg1"/>
              </a:solidFill>
            </a:endParaRPr>
          </a:p>
        </p:txBody>
      </p:sp>
      <p:sp>
        <p:nvSpPr>
          <p:cNvPr id="8" name="Content Placeholder 1">
            <a:extLst>
              <a:ext uri="{FF2B5EF4-FFF2-40B4-BE49-F238E27FC236}">
                <a16:creationId xmlns:a16="http://schemas.microsoft.com/office/drawing/2014/main" id="{992EA339-8C5C-4DD6-8F7B-08FF481A3FE9}"/>
              </a:ext>
            </a:extLst>
          </p:cNvPr>
          <p:cNvSpPr txBox="1">
            <a:spLocks/>
          </p:cNvSpPr>
          <p:nvPr/>
        </p:nvSpPr>
        <p:spPr>
          <a:xfrm>
            <a:off x="376734" y="3873243"/>
            <a:ext cx="6261810" cy="2118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None/>
            </a:pPr>
            <a:r>
              <a:rPr lang="en-GB" sz="1700" dirty="0">
                <a:ea typeface="Corbel" panose="020B0503020204020204" pitchFamily="34" charset="0"/>
                <a:cs typeface="Times New Roman" panose="02020603050405020304" pitchFamily="18" charset="0"/>
              </a:rPr>
              <a:t>Need </a:t>
            </a:r>
            <a:r>
              <a:rPr lang="et-EE" sz="1700" dirty="0" smtClean="0">
                <a:ea typeface="Corbel" panose="020B0503020204020204" pitchFamily="34" charset="0"/>
                <a:cs typeface="Times New Roman" panose="02020603050405020304" pitchFamily="18" charset="0"/>
              </a:rPr>
              <a:t>õppijad</a:t>
            </a:r>
            <a:r>
              <a:rPr lang="en-GB" sz="1700" dirty="0" smtClean="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oskavad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hästi</a:t>
            </a:r>
            <a:r>
              <a:rPr lang="en-GB" sz="1700" dirty="0">
                <a:ea typeface="Corbel" panose="020B0503020204020204" pitchFamily="34" charset="0"/>
                <a:cs typeface="Times New Roman" panose="02020603050405020304" pitchFamily="18" charset="0"/>
              </a:rPr>
              <a:t> </a:t>
            </a:r>
            <a:r>
              <a:rPr lang="en-GB" sz="1700" dirty="0" err="1" smtClean="0">
                <a:ea typeface="Corbel" panose="020B0503020204020204" pitchFamily="34" charset="0"/>
                <a:cs typeface="Times New Roman" panose="02020603050405020304" pitchFamily="18" charset="0"/>
              </a:rPr>
              <a:t>suhelda</a:t>
            </a:r>
            <a:r>
              <a:rPr lang="et-EE" sz="1700" dirty="0" smtClean="0">
                <a:ea typeface="Corbel" panose="020B0503020204020204" pitchFamily="34" charset="0"/>
                <a:cs typeface="Times New Roman" panose="02020603050405020304" pitchFamily="18" charset="0"/>
              </a:rPr>
              <a:t> </a:t>
            </a:r>
            <a:r>
              <a:rPr lang="en-GB" sz="1700" dirty="0" err="1" smtClean="0">
                <a:ea typeface="Corbel" panose="020B0503020204020204" pitchFamily="34" charset="0"/>
                <a:cs typeface="Times New Roman" panose="02020603050405020304" pitchFamily="18" charset="0"/>
              </a:rPr>
              <a:t>inimestega</a:t>
            </a:r>
            <a:r>
              <a:rPr lang="en-GB" sz="1700" dirty="0" smtClean="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nii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suuliselt</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kui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mitte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suuliselt</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Nad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eelistavad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teiste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inimeste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juhendamist</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nõustamist</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Siinkohal</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oleks</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kõige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sobivamad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rühmategevused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mis</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sisaldavad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rollimänge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või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julgustavad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õpilasi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küsima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teistelt</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küsimusi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jagama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lugusid</a:t>
            </a:r>
            <a:r>
              <a:rPr lang="en-GB" sz="1700" dirty="0">
                <a:ea typeface="Corbel" panose="020B0503020204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B2EECB53-9990-4C5E-A699-FCE6B7B52575}"/>
              </a:ext>
            </a:extLst>
          </p:cNvPr>
          <p:cNvSpPr txBox="1"/>
          <p:nvPr/>
        </p:nvSpPr>
        <p:spPr>
          <a:xfrm>
            <a:off x="0" y="3466633"/>
            <a:ext cx="5498790" cy="369332"/>
          </a:xfrm>
          <a:prstGeom prst="rect">
            <a:avLst/>
          </a:prstGeom>
          <a:solidFill>
            <a:srgbClr val="EC662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7. </a:t>
            </a:r>
            <a:r>
              <a:rPr lang="en-GB" b="1" dirty="0" err="1" smtClean="0">
                <a:solidFill>
                  <a:schemeClr val="bg1"/>
                </a:solidFill>
                <a:ea typeface="Corbel" panose="020B0503020204020204" pitchFamily="34" charset="0"/>
                <a:cs typeface="Times New Roman" panose="02020603050405020304" pitchFamily="18" charset="0"/>
              </a:rPr>
              <a:t>Rühma</a:t>
            </a:r>
            <a:r>
              <a:rPr lang="et-EE" b="1" dirty="0" smtClean="0">
                <a:solidFill>
                  <a:schemeClr val="bg1"/>
                </a:solidFill>
                <a:ea typeface="Corbel" panose="020B0503020204020204" pitchFamily="34" charset="0"/>
                <a:cs typeface="Times New Roman" panose="02020603050405020304" pitchFamily="18" charset="0"/>
              </a:rPr>
              <a:t> </a:t>
            </a:r>
            <a:r>
              <a:rPr lang="en-GB" b="1" dirty="0" smtClean="0">
                <a:solidFill>
                  <a:schemeClr val="bg1"/>
                </a:solidFill>
                <a:ea typeface="Corbel" panose="020B0503020204020204" pitchFamily="34" charset="0"/>
                <a:cs typeface="Times New Roman" panose="02020603050405020304" pitchFamily="18" charset="0"/>
              </a:rPr>
              <a:t>(</a:t>
            </a:r>
            <a:r>
              <a:rPr lang="en-GB" b="1" dirty="0" err="1">
                <a:solidFill>
                  <a:schemeClr val="bg1"/>
                </a:solidFill>
                <a:ea typeface="Corbel" panose="020B0503020204020204" pitchFamily="34" charset="0"/>
                <a:cs typeface="Times New Roman" panose="02020603050405020304" pitchFamily="18" charset="0"/>
              </a:rPr>
              <a:t>sotsiaalsed</a:t>
            </a:r>
            <a:r>
              <a:rPr lang="en-GB" b="1" dirty="0">
                <a:solidFill>
                  <a:schemeClr val="bg1"/>
                </a:solidFill>
                <a:ea typeface="Corbel" panose="020B0503020204020204" pitchFamily="34" charset="0"/>
                <a:cs typeface="Times New Roman" panose="02020603050405020304" pitchFamily="18" charset="0"/>
              </a:rPr>
              <a:t>) </a:t>
            </a:r>
            <a:r>
              <a:rPr lang="en-GB" b="1" dirty="0" err="1">
                <a:solidFill>
                  <a:schemeClr val="bg1"/>
                </a:solidFill>
                <a:ea typeface="Corbel" panose="020B0503020204020204" pitchFamily="34" charset="0"/>
                <a:cs typeface="Times New Roman" panose="02020603050405020304" pitchFamily="18" charset="0"/>
              </a:rPr>
              <a:t>õppijad</a:t>
            </a:r>
            <a:r>
              <a:rPr lang="en-GB" b="1" dirty="0">
                <a:solidFill>
                  <a:schemeClr val="bg1"/>
                </a:solidFill>
                <a:ea typeface="Corbel" panose="020B0503020204020204" pitchFamily="34" charset="0"/>
                <a:cs typeface="Times New Roman" panose="02020603050405020304" pitchFamily="18" charset="0"/>
              </a:rPr>
              <a:t> : </a:t>
            </a:r>
            <a:endParaRPr lang="en-GB" dirty="0">
              <a:solidFill>
                <a:schemeClr val="bg1"/>
              </a:solidFill>
            </a:endParaRPr>
          </a:p>
        </p:txBody>
      </p:sp>
    </p:spTree>
    <p:extLst>
      <p:ext uri="{BB962C8B-B14F-4D97-AF65-F5344CB8AC3E}">
        <p14:creationId xmlns:p14="http://schemas.microsoft.com/office/powerpoint/2010/main" val="81226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ln w="57150">
            <a:solidFill>
              <a:srgbClr val="64B558"/>
            </a:solidFill>
          </a:ln>
        </p:spPr>
        <p:txBody>
          <a:bodyPr>
            <a:normAutofit/>
          </a:bodyPr>
          <a:lstStyle/>
          <a:p>
            <a:pPr>
              <a:lnSpc>
                <a:spcPct val="100000"/>
              </a:lnSpc>
              <a:spcBef>
                <a:spcPts val="500"/>
              </a:spcBef>
              <a:spcAft>
                <a:spcPts val="1000"/>
              </a:spcAft>
            </a:pPr>
            <a:r>
              <a:rPr lang="en-GB" sz="2200" dirty="0" err="1" smtClean="0">
                <a:ea typeface="Corbel" panose="020B0503020204020204" pitchFamily="34" charset="0"/>
                <a:cs typeface="Times New Roman" panose="02020603050405020304" pitchFamily="18" charset="0"/>
              </a:rPr>
              <a:t>Õp</a:t>
            </a:r>
            <a:r>
              <a:rPr lang="et-EE" sz="2200" dirty="0" smtClean="0">
                <a:ea typeface="Corbel" panose="020B0503020204020204" pitchFamily="34" charset="0"/>
                <a:cs typeface="Times New Roman" panose="02020603050405020304" pitchFamily="18" charset="0"/>
              </a:rPr>
              <a:t>i</a:t>
            </a:r>
            <a:r>
              <a:rPr lang="en-GB" sz="2200" dirty="0" err="1" smtClean="0">
                <a:ea typeface="Corbel" panose="020B0503020204020204" pitchFamily="34" charset="0"/>
                <a:cs typeface="Times New Roman" panose="02020603050405020304" pitchFamily="18" charset="0"/>
              </a:rPr>
              <a:t>stiilide</a:t>
            </a:r>
            <a:r>
              <a:rPr lang="en-GB" sz="2200" dirty="0" smtClean="0">
                <a:ea typeface="Corbel" panose="020B0503020204020204" pitchFamily="34" charset="0"/>
                <a:cs typeface="Times New Roman" panose="02020603050405020304" pitchFamily="18" charset="0"/>
              </a:rPr>
              <a:t> </a:t>
            </a:r>
            <a:r>
              <a:rPr lang="et-EE" sz="2200" dirty="0" smtClean="0">
                <a:ea typeface="Corbel" panose="020B0503020204020204" pitchFamily="34" charset="0"/>
                <a:cs typeface="Times New Roman" panose="02020603050405020304" pitchFamily="18" charset="0"/>
              </a:rPr>
              <a:t>mõiste</a:t>
            </a:r>
            <a:r>
              <a:rPr lang="en-GB" sz="2200" dirty="0" smtClean="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ja</a:t>
            </a:r>
            <a:r>
              <a:rPr lang="en-GB" sz="2200" dirty="0">
                <a:ea typeface="Corbel" panose="020B0503020204020204" pitchFamily="34" charset="0"/>
                <a:cs typeface="Times New Roman" panose="02020603050405020304" pitchFamily="18" charset="0"/>
              </a:rPr>
              <a:t> </a:t>
            </a:r>
            <a:r>
              <a:rPr lang="et-EE" sz="2200" dirty="0" smtClean="0">
                <a:ea typeface="Corbel" panose="020B0503020204020204" pitchFamily="34" charset="0"/>
                <a:cs typeface="Times New Roman" panose="02020603050405020304" pitchFamily="18" charset="0"/>
              </a:rPr>
              <a:t>olemus</a:t>
            </a:r>
            <a:r>
              <a:rPr lang="en-GB" sz="2200" dirty="0" smtClean="0">
                <a:ea typeface="Corbel" panose="020B0503020204020204" pitchFamily="34" charset="0"/>
                <a:cs typeface="Times New Roman" panose="02020603050405020304" pitchFamily="18" charset="0"/>
              </a:rPr>
              <a:t> </a:t>
            </a:r>
            <a:r>
              <a:rPr lang="en-GB" sz="2200" dirty="0">
                <a:ea typeface="Corbel" panose="020B0503020204020204" pitchFamily="34" charset="0"/>
                <a:cs typeface="Times New Roman" panose="02020603050405020304" pitchFamily="18" charset="0"/>
              </a:rPr>
              <a:t>on </a:t>
            </a:r>
            <a:r>
              <a:rPr lang="et-EE" sz="2200" dirty="0" smtClean="0">
                <a:ea typeface="Corbel" panose="020B0503020204020204" pitchFamily="34" charset="0"/>
                <a:cs typeface="Times New Roman" panose="02020603050405020304" pitchFamily="18" charset="0"/>
              </a:rPr>
              <a:t>tekitanud vaidlusi </a:t>
            </a:r>
            <a:r>
              <a:rPr lang="en-GB" sz="2200" dirty="0" err="1" smtClean="0">
                <a:ea typeface="Corbel" panose="020B0503020204020204" pitchFamily="34" charset="0"/>
                <a:cs typeface="Times New Roman" panose="02020603050405020304" pitchFamily="18" charset="0"/>
              </a:rPr>
              <a:t>ning</a:t>
            </a:r>
            <a:r>
              <a:rPr lang="en-GB" sz="2200" dirty="0" smtClean="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hiljutised</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uuringud</a:t>
            </a:r>
            <a:r>
              <a:rPr lang="en-GB" sz="2200" dirty="0">
                <a:ea typeface="Corbel" panose="020B0503020204020204" pitchFamily="34" charset="0"/>
                <a:cs typeface="Times New Roman" panose="02020603050405020304" pitchFamily="18" charset="0"/>
              </a:rPr>
              <a:t> on </a:t>
            </a:r>
            <a:r>
              <a:rPr lang="en-GB" sz="2200" dirty="0" err="1">
                <a:ea typeface="Corbel" panose="020B0503020204020204" pitchFamily="34" charset="0"/>
                <a:cs typeface="Times New Roman" panose="02020603050405020304" pitchFamily="18" charset="0"/>
              </a:rPr>
              <a:t>nende</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olemasolu</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kahtluse</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alla</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seadnud</a:t>
            </a:r>
            <a:r>
              <a:rPr lang="en-GB" sz="2200" dirty="0">
                <a:ea typeface="Corbel" panose="020B0503020204020204" pitchFamily="34" charset="0"/>
                <a:cs typeface="Times New Roman" panose="02020603050405020304" pitchFamily="18" charset="0"/>
              </a:rPr>
              <a:t>. (1) </a:t>
            </a:r>
            <a:r>
              <a:rPr lang="en-GB" sz="2200" dirty="0" err="1">
                <a:ea typeface="Corbel" panose="020B0503020204020204" pitchFamily="34" charset="0"/>
                <a:cs typeface="Times New Roman" panose="02020603050405020304" pitchFamily="18" charset="0"/>
              </a:rPr>
              <a:t>Ometi</a:t>
            </a:r>
            <a:r>
              <a:rPr lang="en-GB" sz="2200" dirty="0">
                <a:ea typeface="Corbel" panose="020B0503020204020204" pitchFamily="34" charset="0"/>
                <a:cs typeface="Times New Roman" panose="02020603050405020304" pitchFamily="18" charset="0"/>
              </a:rPr>
              <a:t> on </a:t>
            </a:r>
            <a:r>
              <a:rPr lang="en-GB" sz="2200" dirty="0" err="1">
                <a:ea typeface="Corbel" panose="020B0503020204020204" pitchFamily="34" charset="0"/>
                <a:cs typeface="Times New Roman" panose="02020603050405020304" pitchFamily="18" charset="0"/>
              </a:rPr>
              <a:t>paljud</a:t>
            </a:r>
            <a:r>
              <a:rPr lang="en-GB" sz="2200" dirty="0">
                <a:ea typeface="Corbel" panose="020B0503020204020204" pitchFamily="34" charset="0"/>
                <a:cs typeface="Times New Roman" panose="02020603050405020304" pitchFamily="18" charset="0"/>
              </a:rPr>
              <a:t> </a:t>
            </a:r>
            <a:r>
              <a:rPr lang="et-EE" sz="2200" dirty="0" smtClean="0">
                <a:ea typeface="Corbel" panose="020B0503020204020204" pitchFamily="34" charset="0"/>
                <a:cs typeface="Times New Roman" panose="02020603050405020304" pitchFamily="18" charset="0"/>
              </a:rPr>
              <a:t>õ</a:t>
            </a:r>
            <a:r>
              <a:rPr lang="en-GB" sz="2200" dirty="0" err="1" smtClean="0">
                <a:ea typeface="Corbel" panose="020B0503020204020204" pitchFamily="34" charset="0"/>
                <a:cs typeface="Times New Roman" panose="02020603050405020304" pitchFamily="18" charset="0"/>
              </a:rPr>
              <a:t>pilased</a:t>
            </a:r>
            <a:r>
              <a:rPr lang="en-GB" sz="2200" dirty="0" smtClean="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endiselt</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seisukohal</a:t>
            </a:r>
            <a:r>
              <a:rPr lang="en-GB" sz="2200" dirty="0">
                <a:ea typeface="Corbel" panose="020B0503020204020204" pitchFamily="34" charset="0"/>
                <a:cs typeface="Times New Roman" panose="02020603050405020304" pitchFamily="18" charset="0"/>
              </a:rPr>
              <a:t>, et </a:t>
            </a:r>
            <a:r>
              <a:rPr lang="en-GB" sz="2200" dirty="0" err="1">
                <a:ea typeface="Corbel" panose="020B0503020204020204" pitchFamily="34" charset="0"/>
                <a:cs typeface="Times New Roman" panose="02020603050405020304" pitchFamily="18" charset="0"/>
              </a:rPr>
              <a:t>õpistiilid</a:t>
            </a:r>
            <a:r>
              <a:rPr lang="en-GB" sz="2200" dirty="0">
                <a:ea typeface="Corbel" panose="020B0503020204020204" pitchFamily="34" charset="0"/>
                <a:cs typeface="Times New Roman" panose="02020603050405020304" pitchFamily="18" charset="0"/>
              </a:rPr>
              <a:t> on </a:t>
            </a:r>
            <a:r>
              <a:rPr lang="en-GB" sz="2200" dirty="0" err="1">
                <a:ea typeface="Corbel" panose="020B0503020204020204" pitchFamily="34" charset="0"/>
                <a:cs typeface="Times New Roman" panose="02020603050405020304" pitchFamily="18" charset="0"/>
              </a:rPr>
              <a:t>õigustatud</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ja</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võivad</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kohandada</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oma</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klassiväliseid</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õpistrateegiaid</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vastavalt</a:t>
            </a:r>
            <a:r>
              <a:rPr lang="en-GB" sz="2200" dirty="0">
                <a:ea typeface="Corbel" panose="020B0503020204020204" pitchFamily="34" charset="0"/>
                <a:cs typeface="Times New Roman" panose="02020603050405020304" pitchFamily="18" charset="0"/>
              </a:rPr>
              <a:t> </a:t>
            </a:r>
            <a:r>
              <a:rPr lang="en-GB" sz="2200" dirty="0" smtClean="0">
                <a:ea typeface="Corbel" panose="020B0503020204020204" pitchFamily="34" charset="0"/>
                <a:cs typeface="Times New Roman" panose="02020603050405020304" pitchFamily="18" charset="0"/>
              </a:rPr>
              <a:t>ne</a:t>
            </a:r>
            <a:r>
              <a:rPr lang="et-EE" sz="2200" dirty="0" err="1" smtClean="0">
                <a:ea typeface="Corbel" panose="020B0503020204020204" pitchFamily="34" charset="0"/>
                <a:cs typeface="Times New Roman" panose="02020603050405020304" pitchFamily="18" charset="0"/>
              </a:rPr>
              <a:t>ndele</a:t>
            </a:r>
            <a:r>
              <a:rPr lang="en-GB" sz="2200" dirty="0" smtClean="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õpistiilidele</a:t>
            </a:r>
            <a:r>
              <a:rPr lang="en-GB" sz="2200" dirty="0" smtClean="0">
                <a:ea typeface="Corbel" panose="020B0503020204020204" pitchFamily="34" charset="0"/>
                <a:cs typeface="Times New Roman" panose="02020603050405020304" pitchFamily="18" charset="0"/>
              </a:rPr>
              <a:t>.</a:t>
            </a:r>
            <a:endParaRPr lang="et-EE" sz="2200" dirty="0" smtClean="0">
              <a:ea typeface="Corbel" panose="020B0503020204020204" pitchFamily="34" charset="0"/>
              <a:cs typeface="Times New Roman" panose="02020603050405020304" pitchFamily="18" charset="0"/>
            </a:endParaRPr>
          </a:p>
          <a:p>
            <a:pPr>
              <a:lnSpc>
                <a:spcPct val="100000"/>
              </a:lnSpc>
              <a:spcBef>
                <a:spcPts val="500"/>
              </a:spcBef>
              <a:spcAft>
                <a:spcPts val="1000"/>
              </a:spcAft>
            </a:pPr>
            <a:r>
              <a:rPr lang="en-GB" sz="2200" dirty="0" err="1">
                <a:ea typeface="Corbel" panose="020B0503020204020204" pitchFamily="34" charset="0"/>
                <a:cs typeface="Times New Roman" panose="02020603050405020304" pitchFamily="18" charset="0"/>
              </a:rPr>
              <a:t>Lihtsustatult</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öeldes</a:t>
            </a:r>
            <a:r>
              <a:rPr lang="en-GB" sz="2200" dirty="0">
                <a:ea typeface="Corbel" panose="020B0503020204020204" pitchFamily="34" charset="0"/>
                <a:cs typeface="Times New Roman" panose="02020603050405020304" pitchFamily="18" charset="0"/>
              </a:rPr>
              <a:t> on </a:t>
            </a:r>
            <a:r>
              <a:rPr lang="en-GB" sz="2200" dirty="0" err="1">
                <a:ea typeface="Corbel" panose="020B0503020204020204" pitchFamily="34" charset="0"/>
                <a:cs typeface="Times New Roman" panose="02020603050405020304" pitchFamily="18" charset="0"/>
              </a:rPr>
              <a:t>kõik</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inimesed</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erinevad</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Õpetajate</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jaoks</a:t>
            </a:r>
            <a:r>
              <a:rPr lang="en-GB" sz="2200" dirty="0">
                <a:ea typeface="Corbel" panose="020B0503020204020204" pitchFamily="34" charset="0"/>
                <a:cs typeface="Times New Roman" panose="02020603050405020304" pitchFamily="18" charset="0"/>
              </a:rPr>
              <a:t> on </a:t>
            </a:r>
            <a:r>
              <a:rPr lang="en-GB" sz="2200" dirty="0" err="1">
                <a:ea typeface="Corbel" panose="020B0503020204020204" pitchFamily="34" charset="0"/>
                <a:cs typeface="Times New Roman" panose="02020603050405020304" pitchFamily="18" charset="0"/>
              </a:rPr>
              <a:t>oluline</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mõista</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oma</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õpilaste</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õpistiilide</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erinevusi</a:t>
            </a:r>
            <a:r>
              <a:rPr lang="en-GB" sz="2200" dirty="0">
                <a:ea typeface="Corbel" panose="020B0503020204020204" pitchFamily="34" charset="0"/>
                <a:cs typeface="Times New Roman" panose="02020603050405020304" pitchFamily="18" charset="0"/>
              </a:rPr>
              <a:t>, et </a:t>
            </a:r>
            <a:r>
              <a:rPr lang="en-GB" sz="2200" dirty="0" err="1">
                <a:ea typeface="Corbel" panose="020B0503020204020204" pitchFamily="34" charset="0"/>
                <a:cs typeface="Times New Roman" panose="02020603050405020304" pitchFamily="18" charset="0"/>
              </a:rPr>
              <a:t>nad</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saaksid</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rakendada</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parimaid</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tavasid</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oma</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igapäevases</a:t>
            </a:r>
            <a:r>
              <a:rPr lang="en-GB" sz="2200" dirty="0">
                <a:ea typeface="Corbel" panose="020B0503020204020204" pitchFamily="34" charset="0"/>
                <a:cs typeface="Times New Roman" panose="02020603050405020304" pitchFamily="18" charset="0"/>
              </a:rPr>
              <a:t> </a:t>
            </a:r>
            <a:r>
              <a:rPr lang="en-GB" sz="2200" dirty="0" err="1" smtClean="0">
                <a:ea typeface="Corbel" panose="020B0503020204020204" pitchFamily="34" charset="0"/>
                <a:cs typeface="Times New Roman" panose="02020603050405020304" pitchFamily="18" charset="0"/>
              </a:rPr>
              <a:t>õp</a:t>
            </a:r>
            <a:r>
              <a:rPr lang="et-EE" sz="2200" dirty="0" err="1" smtClean="0">
                <a:ea typeface="Corbel" panose="020B0503020204020204" pitchFamily="34" charset="0"/>
                <a:cs typeface="Times New Roman" panose="02020603050405020304" pitchFamily="18" charset="0"/>
              </a:rPr>
              <a:t>etamis</a:t>
            </a:r>
            <a:r>
              <a:rPr lang="en-GB" sz="2200" dirty="0" err="1" smtClean="0">
                <a:ea typeface="Corbel" panose="020B0503020204020204" pitchFamily="34" charset="0"/>
                <a:cs typeface="Times New Roman" panose="02020603050405020304" pitchFamily="18" charset="0"/>
              </a:rPr>
              <a:t>tegevus</a:t>
            </a:r>
            <a:r>
              <a:rPr lang="et-EE" sz="2200" dirty="0" smtClean="0">
                <a:ea typeface="Corbel" panose="020B0503020204020204" pitchFamily="34" charset="0"/>
                <a:cs typeface="Times New Roman" panose="02020603050405020304" pitchFamily="18" charset="0"/>
              </a:rPr>
              <a:t>t</a:t>
            </a:r>
            <a:r>
              <a:rPr lang="en-GB" sz="2200" dirty="0" err="1" smtClean="0">
                <a:ea typeface="Corbel" panose="020B0503020204020204" pitchFamily="34" charset="0"/>
                <a:cs typeface="Times New Roman" panose="02020603050405020304" pitchFamily="18" charset="0"/>
              </a:rPr>
              <a:t>es</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õppekavas</a:t>
            </a:r>
            <a:r>
              <a:rPr lang="en-GB" sz="2200" dirty="0">
                <a:ea typeface="Corbel" panose="020B0503020204020204" pitchFamily="34" charset="0"/>
                <a:cs typeface="Times New Roman" panose="02020603050405020304" pitchFamily="18" charset="0"/>
              </a:rPr>
              <a:t> </a:t>
            </a:r>
            <a:r>
              <a:rPr lang="en-GB" sz="2200" dirty="0" err="1">
                <a:ea typeface="Corbel" panose="020B0503020204020204" pitchFamily="34" charset="0"/>
                <a:cs typeface="Times New Roman" panose="02020603050405020304" pitchFamily="18" charset="0"/>
              </a:rPr>
              <a:t>ja</a:t>
            </a:r>
            <a:r>
              <a:rPr lang="en-GB" sz="2200" dirty="0">
                <a:ea typeface="Corbel" panose="020B0503020204020204" pitchFamily="34" charset="0"/>
                <a:cs typeface="Times New Roman" panose="02020603050405020304" pitchFamily="18" charset="0"/>
              </a:rPr>
              <a:t> </a:t>
            </a:r>
            <a:r>
              <a:rPr lang="en-GB" sz="2200" dirty="0" err="1" smtClean="0">
                <a:ea typeface="Corbel" panose="020B0503020204020204" pitchFamily="34" charset="0"/>
                <a:cs typeface="Times New Roman" panose="02020603050405020304" pitchFamily="18" charset="0"/>
              </a:rPr>
              <a:t>hindamistes</a:t>
            </a:r>
            <a:r>
              <a:rPr lang="et-EE" sz="2200" dirty="0" smtClean="0">
                <a:ea typeface="Corbel" panose="020B0503020204020204" pitchFamily="34" charset="0"/>
                <a:cs typeface="Times New Roman" panose="02020603050405020304" pitchFamily="18" charset="0"/>
              </a:rPr>
              <a:t>.</a:t>
            </a:r>
            <a:endParaRPr lang="en-GB" sz="2200" dirty="0">
              <a:latin typeface="Corbel" panose="020B0503020204020204" pitchFamily="34" charset="0"/>
              <a:ea typeface="Corbel" panose="020B0503020204020204" pitchFamily="34" charset="0"/>
              <a:cs typeface="Times New Roman" panose="02020603050405020304" pitchFamily="18" charset="0"/>
            </a:endParaRPr>
          </a:p>
          <a:p>
            <a:pPr marL="0" indent="0">
              <a:lnSpc>
                <a:spcPct val="100000"/>
              </a:lnSpc>
              <a:buNone/>
            </a:pPr>
            <a:r>
              <a:rPr lang="en-GB" sz="1200" dirty="0">
                <a:solidFill>
                  <a:srgbClr val="64B558"/>
                </a:solidFill>
                <a:effectLst/>
                <a:latin typeface="Corbel" panose="020B0503020204020204" pitchFamily="34" charset="0"/>
                <a:ea typeface="Corbel" panose="020B0503020204020204" pitchFamily="34" charset="0"/>
                <a:cs typeface="Times New Roman" panose="02020603050405020304" pitchFamily="18" charset="0"/>
              </a:rPr>
              <a:t>(1) </a:t>
            </a:r>
            <a:r>
              <a:rPr lang="en-GB" sz="1200" dirty="0" smtClean="0">
                <a:solidFill>
                  <a:srgbClr val="64B558"/>
                </a:solidFill>
                <a:effectLst/>
                <a:latin typeface="Corbel" panose="020B0503020204020204" pitchFamily="34" charset="0"/>
                <a:ea typeface="Corbel" panose="020B0503020204020204" pitchFamily="34" charset="0"/>
                <a:cs typeface="Times New Roman" panose="02020603050405020304" pitchFamily="18" charset="0"/>
                <a:hlinkClick r:id="rId2">
                  <a:extLst>
                    <a:ext uri="{A12FA001-AC4F-418D-AE19-62706E023703}">
                      <ahyp:hlinkClr xmlns="" xmlns:ahyp="http://schemas.microsoft.com/office/drawing/2018/hyperlinkcolor" val="tx"/>
                    </a:ext>
                  </a:extLst>
                </a:hlinkClick>
              </a:rPr>
              <a:t>://</a:t>
            </a:r>
            <a:r>
              <a:rPr lang="en-GB" sz="1200" dirty="0">
                <a:solidFill>
                  <a:srgbClr val="64B558"/>
                </a:solidFill>
                <a:effectLst/>
                <a:latin typeface="Corbel" panose="020B0503020204020204" pitchFamily="34" charset="0"/>
                <a:ea typeface="Corbel" panose="020B0503020204020204" pitchFamily="34" charset="0"/>
                <a:cs typeface="Times New Roman" panose="02020603050405020304" pitchFamily="18" charset="0"/>
                <a:hlinkClick r:id="rId2">
                  <a:extLst>
                    <a:ext uri="{A12FA001-AC4F-418D-AE19-62706E023703}">
                      <ahyp:hlinkClr xmlns="" xmlns:ahyp="http://schemas.microsoft.com/office/drawing/2018/hyperlinkcolor" val="tx"/>
                    </a:ext>
                  </a:extLst>
                </a:hlinkClick>
              </a:rPr>
              <a:t>www.thoughtco.com/learning-styles-controversy-31153</a:t>
            </a:r>
            <a:r>
              <a:rPr lang="en-GB" sz="1200" dirty="0">
                <a:solidFill>
                  <a:srgbClr val="64B558"/>
                </a:solidFill>
                <a:effectLst/>
                <a:latin typeface="Corbel" panose="020B0503020204020204" pitchFamily="34" charset="0"/>
                <a:ea typeface="Corbel" panose="020B0503020204020204" pitchFamily="34" charset="0"/>
                <a:cs typeface="Times New Roman" panose="02020603050405020304" pitchFamily="18" charset="0"/>
              </a:rPr>
              <a:t> </a:t>
            </a:r>
          </a:p>
          <a:p>
            <a:endParaRPr lang="nl-NL" dirty="0"/>
          </a:p>
        </p:txBody>
      </p:sp>
      <p:sp>
        <p:nvSpPr>
          <p:cNvPr id="6" name="Titel 3">
            <a:extLst>
              <a:ext uri="{FF2B5EF4-FFF2-40B4-BE49-F238E27FC236}">
                <a16:creationId xmlns:a16="http://schemas.microsoft.com/office/drawing/2014/main" id="{E0C12477-BECC-48B3-9E49-1957533F1451}"/>
              </a:ext>
            </a:extLst>
          </p:cNvPr>
          <p:cNvSpPr>
            <a:spLocks noGrp="1"/>
          </p:cNvSpPr>
          <p:nvPr>
            <p:ph type="title"/>
          </p:nvPr>
        </p:nvSpPr>
        <p:spPr>
          <a:xfrm>
            <a:off x="838200" y="365125"/>
            <a:ext cx="10515600" cy="1325563"/>
          </a:xfrm>
        </p:spPr>
        <p:txBody>
          <a:bodyPr/>
          <a:lstStyle/>
          <a:p>
            <a:r>
              <a:rPr lang="et-EE" dirty="0" smtClean="0">
                <a:solidFill>
                  <a:srgbClr val="64B558"/>
                </a:solidFill>
                <a:latin typeface="+mn-lt"/>
              </a:rPr>
              <a:t>Mis on õpistiilid</a:t>
            </a:r>
            <a:r>
              <a:rPr lang="nl-NL" dirty="0" smtClean="0">
                <a:solidFill>
                  <a:srgbClr val="64B558"/>
                </a:solidFill>
                <a:latin typeface="+mn-lt"/>
              </a:rPr>
              <a:t>? </a:t>
            </a:r>
            <a:r>
              <a:rPr lang="nl-NL" dirty="0">
                <a:solidFill>
                  <a:srgbClr val="64B558"/>
                </a:solidFill>
              </a:rPr>
              <a:t/>
            </a:r>
            <a:br>
              <a:rPr lang="nl-NL" dirty="0">
                <a:solidFill>
                  <a:srgbClr val="64B558"/>
                </a:solidFill>
              </a:rPr>
            </a:br>
            <a:r>
              <a:rPr lang="et-EE" sz="2800" dirty="0" smtClean="0">
                <a:solidFill>
                  <a:srgbClr val="64B558"/>
                </a:solidFill>
              </a:rPr>
              <a:t>1</a:t>
            </a:r>
            <a:r>
              <a:rPr lang="nl-NL" sz="2800" dirty="0" smtClean="0">
                <a:solidFill>
                  <a:srgbClr val="64B558"/>
                </a:solidFill>
              </a:rPr>
              <a:t>.</a:t>
            </a:r>
            <a:r>
              <a:rPr lang="et-EE" sz="2800" dirty="0" smtClean="0">
                <a:solidFill>
                  <a:srgbClr val="64B558"/>
                </a:solidFill>
              </a:rPr>
              <a:t>3</a:t>
            </a:r>
            <a:r>
              <a:rPr lang="nl-NL" sz="2800" dirty="0" smtClean="0">
                <a:solidFill>
                  <a:srgbClr val="64B558"/>
                </a:solidFill>
              </a:rPr>
              <a:t> </a:t>
            </a:r>
            <a:r>
              <a:rPr lang="et-EE" sz="2800" dirty="0" smtClean="0">
                <a:solidFill>
                  <a:srgbClr val="64B558"/>
                </a:solidFill>
              </a:rPr>
              <a:t>Vaidlus õpistiilide üle</a:t>
            </a:r>
            <a:endParaRPr lang="en-GB" sz="2800" dirty="0">
              <a:solidFill>
                <a:srgbClr val="64B558"/>
              </a:solidFill>
            </a:endParaRPr>
          </a:p>
        </p:txBody>
      </p:sp>
    </p:spTree>
    <p:extLst>
      <p:ext uri="{BB962C8B-B14F-4D97-AF65-F5344CB8AC3E}">
        <p14:creationId xmlns:p14="http://schemas.microsoft.com/office/powerpoint/2010/main" val="2393563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4"/>
            <a:extLst>
              <a:ext uri="{FF2B5EF4-FFF2-40B4-BE49-F238E27FC236}">
                <a16:creationId xmlns:a16="http://schemas.microsoft.com/office/drawing/2014/main" id="{422471EF-1C4F-43B9-BC89-06E0C1A6DE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87" t="10823" r="9307" b="5574"/>
          <a:stretch/>
        </p:blipFill>
        <p:spPr>
          <a:xfrm>
            <a:off x="2709700" y="1824025"/>
            <a:ext cx="6897865" cy="3653850"/>
          </a:xfrm>
          <a:prstGeom prst="rect">
            <a:avLst/>
          </a:prstGeom>
        </p:spPr>
      </p:pic>
      <p:sp>
        <p:nvSpPr>
          <p:cNvPr id="6" name="Titel 3">
            <a:extLst>
              <a:ext uri="{FF2B5EF4-FFF2-40B4-BE49-F238E27FC236}">
                <a16:creationId xmlns:a16="http://schemas.microsoft.com/office/drawing/2014/main" id="{E0C12477-BECC-48B3-9E49-1957533F1451}"/>
              </a:ext>
            </a:extLst>
          </p:cNvPr>
          <p:cNvSpPr>
            <a:spLocks noGrp="1"/>
          </p:cNvSpPr>
          <p:nvPr>
            <p:ph type="title"/>
          </p:nvPr>
        </p:nvSpPr>
        <p:spPr>
          <a:xfrm>
            <a:off x="1808480" y="161323"/>
            <a:ext cx="10515600" cy="1325563"/>
          </a:xfrm>
        </p:spPr>
        <p:txBody>
          <a:bodyPr/>
          <a:lstStyle/>
          <a:p>
            <a:r>
              <a:rPr lang="et-EE" b="1" i="1" dirty="0" smtClean="0">
                <a:solidFill>
                  <a:srgbClr val="64B558"/>
                </a:solidFill>
              </a:rPr>
              <a:t>Hindamise aeg</a:t>
            </a:r>
            <a:r>
              <a:rPr lang="nl-NL" b="1" i="1" dirty="0" smtClean="0">
                <a:solidFill>
                  <a:srgbClr val="64B558"/>
                </a:solidFill>
              </a:rPr>
              <a:t> </a:t>
            </a:r>
            <a:endParaRPr lang="en-GB" i="1" dirty="0">
              <a:solidFill>
                <a:srgbClr val="64B558"/>
              </a:solidFill>
            </a:endParaRPr>
          </a:p>
        </p:txBody>
      </p:sp>
      <p:sp>
        <p:nvSpPr>
          <p:cNvPr id="5" name="TextBox 4">
            <a:extLst>
              <a:ext uri="{FF2B5EF4-FFF2-40B4-BE49-F238E27FC236}">
                <a16:creationId xmlns:a16="http://schemas.microsoft.com/office/drawing/2014/main" id="{D2CF01F1-CA0F-4F18-B4C9-934DA2ABD732}"/>
              </a:ext>
            </a:extLst>
          </p:cNvPr>
          <p:cNvSpPr txBox="1"/>
          <p:nvPr/>
        </p:nvSpPr>
        <p:spPr>
          <a:xfrm>
            <a:off x="-1" y="1432825"/>
            <a:ext cx="8669825" cy="523220"/>
          </a:xfrm>
          <a:prstGeom prst="rect">
            <a:avLst/>
          </a:prstGeom>
          <a:solidFill>
            <a:srgbClr val="64B558"/>
          </a:solidFill>
        </p:spPr>
        <p:txBody>
          <a:bodyPr wrap="square">
            <a:spAutoFit/>
          </a:bodyPr>
          <a:lstStyle/>
          <a:p>
            <a:pPr algn="l"/>
            <a:r>
              <a:rPr lang="et-EE" sz="2800" dirty="0" smtClean="0">
                <a:solidFill>
                  <a:srgbClr val="FFFFFF"/>
                </a:solidFill>
                <a:effectLst/>
              </a:rPr>
              <a:t>1</a:t>
            </a:r>
            <a:r>
              <a:rPr lang="en-GB" sz="2800" dirty="0" smtClean="0">
                <a:solidFill>
                  <a:srgbClr val="FFFFFF"/>
                </a:solidFill>
                <a:effectLst/>
              </a:rPr>
              <a:t>.</a:t>
            </a:r>
            <a:r>
              <a:rPr lang="et-EE" sz="2800" dirty="0" smtClean="0">
                <a:solidFill>
                  <a:srgbClr val="FFFFFF"/>
                </a:solidFill>
                <a:effectLst/>
              </a:rPr>
              <a:t>4.</a:t>
            </a:r>
            <a:r>
              <a:rPr lang="en-GB" sz="2800" dirty="0" smtClean="0">
                <a:solidFill>
                  <a:srgbClr val="FFFFFF"/>
                </a:solidFill>
                <a:effectLst/>
              </a:rPr>
              <a:t> </a:t>
            </a:r>
            <a:r>
              <a:rPr lang="et-EE" sz="2800" dirty="0" smtClean="0">
                <a:solidFill>
                  <a:srgbClr val="FFFFFF"/>
                </a:solidFill>
                <a:effectLst/>
              </a:rPr>
              <a:t>Õpistiili hindamine</a:t>
            </a:r>
            <a:r>
              <a:rPr lang="en-GB" sz="2800" dirty="0" smtClean="0">
                <a:solidFill>
                  <a:srgbClr val="FFFFFF"/>
                </a:solidFill>
                <a:effectLst/>
              </a:rPr>
              <a:t>? </a:t>
            </a:r>
            <a:r>
              <a:rPr lang="en-GB" sz="2800" dirty="0">
                <a:solidFill>
                  <a:srgbClr val="FFFFFF"/>
                </a:solidFill>
                <a:effectLst/>
              </a:rPr>
              <a:t>20 </a:t>
            </a:r>
            <a:r>
              <a:rPr lang="et-EE" sz="2800" dirty="0" smtClean="0">
                <a:solidFill>
                  <a:srgbClr val="FFFFFF"/>
                </a:solidFill>
                <a:effectLst/>
              </a:rPr>
              <a:t>küsimust</a:t>
            </a:r>
            <a:endParaRPr lang="en-GB" sz="2800" dirty="0">
              <a:solidFill>
                <a:srgbClr val="FFFFFF"/>
              </a:solidFill>
              <a:effectLst/>
            </a:endParaRPr>
          </a:p>
        </p:txBody>
      </p:sp>
      <p:pic>
        <p:nvPicPr>
          <p:cNvPr id="4" name="What's Your Learning Style_ 20 Questions_Trim">
            <a:hlinkClick r:id="" action="ppaction://media"/>
            <a:extLst>
              <a:ext uri="{FF2B5EF4-FFF2-40B4-BE49-F238E27FC236}">
                <a16:creationId xmlns:a16="http://schemas.microsoft.com/office/drawing/2014/main" id="{4626EB50-0F2B-459F-84BE-77E5341FB4E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t="7469" b="9607"/>
          <a:stretch/>
        </p:blipFill>
        <p:spPr>
          <a:xfrm>
            <a:off x="3728719" y="2123359"/>
            <a:ext cx="4941106" cy="2731492"/>
          </a:xfrm>
          <a:prstGeom prst="rect">
            <a:avLst/>
          </a:prstGeom>
        </p:spPr>
      </p:pic>
      <p:sp>
        <p:nvSpPr>
          <p:cNvPr id="8" name="Thought Bubble: Cloud 7">
            <a:extLst>
              <a:ext uri="{FF2B5EF4-FFF2-40B4-BE49-F238E27FC236}">
                <a16:creationId xmlns:a16="http://schemas.microsoft.com/office/drawing/2014/main" id="{9691AEBE-2963-4875-80F9-A1930F673863}"/>
              </a:ext>
            </a:extLst>
          </p:cNvPr>
          <p:cNvSpPr/>
          <p:nvPr/>
        </p:nvSpPr>
        <p:spPr>
          <a:xfrm rot="1667474">
            <a:off x="185348" y="190876"/>
            <a:ext cx="1671463" cy="1208570"/>
          </a:xfrm>
          <a:prstGeom prst="cloudCallout">
            <a:avLst>
              <a:gd name="adj1" fmla="val -30856"/>
              <a:gd name="adj2" fmla="val 76985"/>
            </a:avLst>
          </a:prstGeom>
          <a:solidFill>
            <a:schemeClr val="bg1"/>
          </a:solidFill>
          <a:ln>
            <a:solidFill>
              <a:srgbClr val="64B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33E2FD6-5102-47FE-ABC8-8E953EDCF3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550848"/>
            <a:ext cx="2955315" cy="2307152"/>
          </a:xfrm>
          <a:prstGeom prst="rect">
            <a:avLst/>
          </a:prstGeom>
        </p:spPr>
      </p:pic>
      <p:sp>
        <p:nvSpPr>
          <p:cNvPr id="10" name="Action Button: Document 9">
            <a:hlinkClick r:id="rId8" highlightClick="1"/>
            <a:extLst>
              <a:ext uri="{FF2B5EF4-FFF2-40B4-BE49-F238E27FC236}">
                <a16:creationId xmlns:a16="http://schemas.microsoft.com/office/drawing/2014/main" id="{E1CC16C9-E9EA-4B8D-8B9E-FC5B13D595D5}"/>
              </a:ext>
            </a:extLst>
          </p:cNvPr>
          <p:cNvSpPr/>
          <p:nvPr/>
        </p:nvSpPr>
        <p:spPr>
          <a:xfrm>
            <a:off x="9604219" y="2226249"/>
            <a:ext cx="2296160" cy="2525712"/>
          </a:xfrm>
          <a:prstGeom prst="actionButtonDocument">
            <a:avLst/>
          </a:prstGeom>
          <a:solidFill>
            <a:srgbClr val="64B558"/>
          </a:solidFill>
          <a:ln>
            <a:solidFill>
              <a:srgbClr val="64B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76369AA-43CC-4E38-B1A5-D1F2FB863E09}"/>
              </a:ext>
            </a:extLst>
          </p:cNvPr>
          <p:cNvSpPr txBox="1"/>
          <p:nvPr/>
        </p:nvSpPr>
        <p:spPr>
          <a:xfrm>
            <a:off x="3257406" y="5457203"/>
            <a:ext cx="5895472" cy="1200329"/>
          </a:xfrm>
          <a:prstGeom prst="rect">
            <a:avLst/>
          </a:prstGeom>
          <a:noFill/>
          <a:ln w="38100">
            <a:solidFill>
              <a:srgbClr val="64B558"/>
            </a:solidFill>
          </a:ln>
        </p:spPr>
        <p:txBody>
          <a:bodyPr wrap="square" rtlCol="0">
            <a:spAutoFit/>
          </a:bodyPr>
          <a:lstStyle/>
          <a:p>
            <a:pPr algn="ctr"/>
            <a:r>
              <a:rPr lang="en-GB" b="1" i="1" dirty="0" err="1"/>
              <a:t>Miks</a:t>
            </a:r>
            <a:r>
              <a:rPr lang="en-GB" b="1" i="1" dirty="0"/>
              <a:t> </a:t>
            </a:r>
            <a:r>
              <a:rPr lang="en-GB" b="1" i="1" dirty="0" err="1"/>
              <a:t>mitte</a:t>
            </a:r>
            <a:r>
              <a:rPr lang="en-GB" b="1" i="1" dirty="0"/>
              <a:t> </a:t>
            </a:r>
            <a:r>
              <a:rPr lang="en-GB" b="1" i="1" dirty="0" err="1"/>
              <a:t>anda</a:t>
            </a:r>
            <a:r>
              <a:rPr lang="en-GB" b="1" i="1" dirty="0"/>
              <a:t> </a:t>
            </a:r>
            <a:r>
              <a:rPr lang="en-GB" b="1" i="1" dirty="0" err="1"/>
              <a:t>oma</a:t>
            </a:r>
            <a:r>
              <a:rPr lang="en-GB" b="1" i="1" dirty="0"/>
              <a:t> </a:t>
            </a:r>
            <a:r>
              <a:rPr lang="et-EE" b="1" i="1" dirty="0" smtClean="0"/>
              <a:t>kutsehariduse õpilastele</a:t>
            </a:r>
            <a:r>
              <a:rPr lang="en-GB" b="1" i="1" dirty="0" smtClean="0"/>
              <a:t> </a:t>
            </a:r>
            <a:r>
              <a:rPr lang="en-GB" b="1" i="1" dirty="0"/>
              <a:t>see test, et </a:t>
            </a:r>
            <a:r>
              <a:rPr lang="en-GB" b="1" i="1" dirty="0" err="1"/>
              <a:t>kontrollida</a:t>
            </a:r>
            <a:r>
              <a:rPr lang="en-GB" b="1" i="1" dirty="0"/>
              <a:t> </a:t>
            </a:r>
            <a:r>
              <a:rPr lang="en-GB" b="1" i="1" dirty="0" err="1"/>
              <a:t>nende</a:t>
            </a:r>
            <a:r>
              <a:rPr lang="en-GB" b="1" i="1" dirty="0"/>
              <a:t> </a:t>
            </a:r>
            <a:r>
              <a:rPr lang="en-GB" b="1" i="1" dirty="0" err="1"/>
              <a:t>õpistiili</a:t>
            </a:r>
            <a:r>
              <a:rPr lang="en-GB" b="1" i="1" dirty="0"/>
              <a:t>. See </a:t>
            </a:r>
            <a:r>
              <a:rPr lang="en-GB" b="1" i="1" dirty="0" err="1"/>
              <a:t>võiks</a:t>
            </a:r>
            <a:r>
              <a:rPr lang="en-GB" b="1" i="1" dirty="0"/>
              <a:t> olla </a:t>
            </a:r>
            <a:r>
              <a:rPr lang="en-GB" b="1" i="1" dirty="0" err="1"/>
              <a:t>hea</a:t>
            </a:r>
            <a:r>
              <a:rPr lang="en-GB" b="1" i="1" dirty="0"/>
              <a:t> </a:t>
            </a:r>
            <a:r>
              <a:rPr lang="en-GB" b="1" i="1" dirty="0" err="1" smtClean="0"/>
              <a:t>lähtepunkt</a:t>
            </a:r>
            <a:r>
              <a:rPr lang="et-EE" b="1" i="1" dirty="0" smtClean="0"/>
              <a:t>, mille alusel</a:t>
            </a:r>
            <a:r>
              <a:rPr lang="en-GB" b="1" i="1" dirty="0" smtClean="0"/>
              <a:t> </a:t>
            </a:r>
            <a:r>
              <a:rPr lang="en-GB" b="1" i="1" dirty="0" err="1"/>
              <a:t>diferentseeritud</a:t>
            </a:r>
            <a:r>
              <a:rPr lang="en-GB" b="1" i="1" dirty="0"/>
              <a:t> </a:t>
            </a:r>
            <a:r>
              <a:rPr lang="en-GB" b="1" i="1" dirty="0" err="1" smtClean="0"/>
              <a:t>tunde</a:t>
            </a:r>
            <a:r>
              <a:rPr lang="en-GB" b="1" i="1" dirty="0" smtClean="0"/>
              <a:t> </a:t>
            </a:r>
            <a:r>
              <a:rPr lang="et-EE" b="1" i="1" dirty="0" smtClean="0"/>
              <a:t>läbi viia</a:t>
            </a:r>
            <a:r>
              <a:rPr lang="en-GB" b="1" i="1" dirty="0" smtClean="0"/>
              <a:t>!</a:t>
            </a:r>
            <a:endParaRPr lang="en-US" b="1" i="1" dirty="0"/>
          </a:p>
        </p:txBody>
      </p:sp>
    </p:spTree>
    <p:extLst>
      <p:ext uri="{BB962C8B-B14F-4D97-AF65-F5344CB8AC3E}">
        <p14:creationId xmlns:p14="http://schemas.microsoft.com/office/powerpoint/2010/main" val="379700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a:xfrm>
            <a:off x="456854" y="1202083"/>
            <a:ext cx="5639146" cy="1325563"/>
          </a:xfrm>
        </p:spPr>
        <p:txBody>
          <a:bodyPr>
            <a:normAutofit/>
          </a:bodyPr>
          <a:lstStyle/>
          <a:p>
            <a:r>
              <a:rPr lang="nl-NL" sz="2800" b="1" dirty="0">
                <a:solidFill>
                  <a:schemeClr val="bg1"/>
                </a:solidFill>
                <a:latin typeface="+mn-lt"/>
                <a:ea typeface="+mn-ea"/>
                <a:cs typeface="+mn-cs"/>
              </a:rPr>
              <a:t>2</a:t>
            </a:r>
            <a:r>
              <a:rPr lang="nl-NL" sz="2800" b="1" dirty="0" smtClean="0">
                <a:solidFill>
                  <a:schemeClr val="bg1"/>
                </a:solidFill>
                <a:latin typeface="+mn-lt"/>
                <a:ea typeface="+mn-ea"/>
                <a:cs typeface="+mn-cs"/>
              </a:rPr>
              <a:t>. </a:t>
            </a:r>
            <a:r>
              <a:rPr lang="et-EE" sz="2800" b="1" cap="all" dirty="0" smtClean="0">
                <a:solidFill>
                  <a:schemeClr val="bg1"/>
                </a:solidFill>
                <a:latin typeface="+mn-lt"/>
                <a:ea typeface="+mn-ea"/>
                <a:cs typeface="+mn-cs"/>
              </a:rPr>
              <a:t>Üks SUURUS ei sobi kõigile</a:t>
            </a:r>
            <a:r>
              <a:rPr lang="nl-NL" sz="2800" b="1" dirty="0" smtClean="0">
                <a:solidFill>
                  <a:schemeClr val="bg1"/>
                </a:solidFill>
                <a:latin typeface="+mn-lt"/>
                <a:ea typeface="+mn-ea"/>
                <a:cs typeface="+mn-cs"/>
              </a:rPr>
              <a:t>.... </a:t>
            </a:r>
            <a:endParaRPr lang="en-GB" sz="2800" b="1" dirty="0">
              <a:solidFill>
                <a:schemeClr val="bg1"/>
              </a:solidFill>
              <a:latin typeface="+mn-lt"/>
              <a:ea typeface="+mn-ea"/>
              <a:cs typeface="+mn-cs"/>
            </a:endParaRPr>
          </a:p>
        </p:txBody>
      </p:sp>
      <p:sp>
        <p:nvSpPr>
          <p:cNvPr id="2" name="TextBox 1">
            <a:extLst>
              <a:ext uri="{FF2B5EF4-FFF2-40B4-BE49-F238E27FC236}">
                <a16:creationId xmlns:a16="http://schemas.microsoft.com/office/drawing/2014/main" id="{0676812E-92A0-4711-8EC7-C7C574D848CB}"/>
              </a:ext>
            </a:extLst>
          </p:cNvPr>
          <p:cNvSpPr txBox="1"/>
          <p:nvPr/>
        </p:nvSpPr>
        <p:spPr>
          <a:xfrm>
            <a:off x="284890" y="5055752"/>
            <a:ext cx="4215989" cy="1200329"/>
          </a:xfrm>
          <a:prstGeom prst="rect">
            <a:avLst/>
          </a:prstGeom>
          <a:noFill/>
        </p:spPr>
        <p:txBody>
          <a:bodyPr wrap="square" rtlCol="0">
            <a:spAutoFit/>
          </a:bodyPr>
          <a:lstStyle/>
          <a:p>
            <a:r>
              <a:rPr lang="en-GB" sz="2400" dirty="0" smtClean="0">
                <a:solidFill>
                  <a:schemeClr val="bg1"/>
                </a:solidFill>
              </a:rPr>
              <a:t>“</a:t>
            </a:r>
            <a:r>
              <a:rPr lang="et-EE" sz="2400" dirty="0" smtClean="0">
                <a:solidFill>
                  <a:schemeClr val="bg1"/>
                </a:solidFill>
              </a:rPr>
              <a:t>Nii nagu riietega, nii ka õppetundidega: Üks suurus ei sobi kõigile</a:t>
            </a:r>
            <a:r>
              <a:rPr lang="en-GB" sz="2400" dirty="0" smtClean="0">
                <a:solidFill>
                  <a:schemeClr val="bg1"/>
                </a:solidFill>
              </a:rPr>
              <a:t>….”</a:t>
            </a:r>
            <a:endParaRPr lang="en-GB" sz="2400" dirty="0">
              <a:solidFill>
                <a:schemeClr val="bg1"/>
              </a:solidFill>
            </a:endParaRPr>
          </a:p>
        </p:txBody>
      </p:sp>
    </p:spTree>
    <p:extLst>
      <p:ext uri="{BB962C8B-B14F-4D97-AF65-F5344CB8AC3E}">
        <p14:creationId xmlns:p14="http://schemas.microsoft.com/office/powerpoint/2010/main" val="2191398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et-EE" dirty="0" smtClean="0">
                <a:latin typeface="+mn-lt"/>
              </a:rPr>
              <a:t>Üks suurus ei sobi kõigile</a:t>
            </a:r>
            <a:r>
              <a:rPr lang="nl-NL" dirty="0" smtClean="0">
                <a:latin typeface="+mn-lt"/>
              </a:rPr>
              <a:t>...</a:t>
            </a:r>
            <a:r>
              <a:rPr lang="nl-NL" dirty="0"/>
              <a:t/>
            </a:r>
            <a:br>
              <a:rPr lang="nl-NL" dirty="0"/>
            </a:br>
            <a:r>
              <a:rPr lang="nl-NL" sz="2800" dirty="0" smtClean="0"/>
              <a:t>2.</a:t>
            </a:r>
            <a:r>
              <a:rPr lang="et-EE" sz="2800" dirty="0" smtClean="0"/>
              <a:t>1</a:t>
            </a:r>
            <a:r>
              <a:rPr lang="nl-NL" sz="2800" dirty="0" smtClean="0"/>
              <a:t> </a:t>
            </a:r>
            <a:r>
              <a:rPr lang="et-EE" sz="2800" dirty="0" smtClean="0"/>
              <a:t>Taust</a:t>
            </a:r>
            <a:endParaRPr lang="en-GB" sz="2800"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200" y="1825625"/>
            <a:ext cx="5420557" cy="4351338"/>
          </a:xfrm>
          <a:solidFill>
            <a:srgbClr val="E61A52"/>
          </a:solidFill>
        </p:spPr>
        <p:txBody>
          <a:bodyPr>
            <a:normAutofit fontScale="85000" lnSpcReduction="10000"/>
          </a:bodyPr>
          <a:lstStyle/>
          <a:p>
            <a:pPr>
              <a:lnSpc>
                <a:spcPct val="115000"/>
              </a:lnSpc>
              <a:spcBef>
                <a:spcPts val="500"/>
              </a:spcBef>
              <a:spcAft>
                <a:spcPts val="1000"/>
              </a:spcAft>
            </a:pPr>
            <a:r>
              <a:rPr lang="et-EE" sz="2400" dirty="0" smtClean="0">
                <a:solidFill>
                  <a:schemeClr val="bg1"/>
                </a:solidFill>
                <a:effectLst/>
                <a:ea typeface="Corbel" panose="020B0503020204020204" pitchFamily="34" charset="0"/>
                <a:cs typeface="Times New Roman" panose="02020603050405020304" pitchFamily="18" charset="0"/>
              </a:rPr>
              <a:t>Hariduses on traditsiooniliselt kasutatud lähenemist „üks suurus sobib kõigile“, kusjuures õpilased on allutatud samale õpetamisstiilile ja hindamismeetoditele arvestamata nende võimekust ja huvi</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Arvestades</a:t>
            </a:r>
            <a:r>
              <a:rPr lang="en-GB" sz="2400" dirty="0">
                <a:solidFill>
                  <a:schemeClr val="bg1"/>
                </a:solidFill>
                <a:ea typeface="Corbel" panose="020B0503020204020204" pitchFamily="34" charset="0"/>
                <a:cs typeface="Times New Roman" panose="02020603050405020304" pitchFamily="18" charset="0"/>
              </a:rPr>
              <a:t>, et </a:t>
            </a:r>
            <a:r>
              <a:rPr lang="en-GB" sz="2400" dirty="0" err="1">
                <a:solidFill>
                  <a:schemeClr val="bg1"/>
                </a:solidFill>
                <a:ea typeface="Corbel" panose="020B0503020204020204" pitchFamily="34" charset="0"/>
                <a:cs typeface="Times New Roman" panose="02020603050405020304" pitchFamily="18" charset="0"/>
              </a:rPr>
              <a:t>erinevatel</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õpilastel</a:t>
            </a:r>
            <a:r>
              <a:rPr lang="en-GB" sz="2400" dirty="0">
                <a:solidFill>
                  <a:schemeClr val="bg1"/>
                </a:solidFill>
                <a:ea typeface="Corbel" panose="020B0503020204020204" pitchFamily="34" charset="0"/>
                <a:cs typeface="Times New Roman" panose="02020603050405020304" pitchFamily="18" charset="0"/>
              </a:rPr>
              <a:t> on </a:t>
            </a:r>
            <a:r>
              <a:rPr lang="en-GB" sz="2400" dirty="0" err="1">
                <a:solidFill>
                  <a:schemeClr val="bg1"/>
                </a:solidFill>
                <a:ea typeface="Corbel" panose="020B0503020204020204" pitchFamily="34" charset="0"/>
                <a:cs typeface="Times New Roman" panose="02020603050405020304" pitchFamily="18" charset="0"/>
              </a:rPr>
              <a:t>erinevad</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õpistiilid</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neil</a:t>
            </a:r>
            <a:r>
              <a:rPr lang="en-GB" sz="2400" dirty="0">
                <a:solidFill>
                  <a:schemeClr val="bg1"/>
                </a:solidFill>
                <a:ea typeface="Corbel" panose="020B0503020204020204" pitchFamily="34" charset="0"/>
                <a:cs typeface="Times New Roman" panose="02020603050405020304" pitchFamily="18" charset="0"/>
              </a:rPr>
              <a:t> on </a:t>
            </a:r>
            <a:r>
              <a:rPr lang="en-GB" sz="2400" dirty="0" err="1">
                <a:solidFill>
                  <a:schemeClr val="bg1"/>
                </a:solidFill>
                <a:ea typeface="Corbel" panose="020B0503020204020204" pitchFamily="34" charset="0"/>
                <a:cs typeface="Times New Roman" panose="02020603050405020304" pitchFamily="18" charset="0"/>
              </a:rPr>
              <a:t>erinevad</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tugevused</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ja</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nõrkused</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ning</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nad</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seisavad</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oma</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isiklikus</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elus</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silmitsi</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erinevate</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kohustustega</a:t>
            </a:r>
            <a:r>
              <a:rPr lang="en-GB" sz="2400" dirty="0">
                <a:solidFill>
                  <a:schemeClr val="bg1"/>
                </a:solidFill>
                <a:ea typeface="Corbel" panose="020B0503020204020204" pitchFamily="34" charset="0"/>
                <a:cs typeface="Times New Roman" panose="02020603050405020304" pitchFamily="18" charset="0"/>
              </a:rPr>
              <a:t>, </a:t>
            </a:r>
            <a:r>
              <a:rPr lang="et-EE" sz="2400" dirty="0" smtClean="0">
                <a:solidFill>
                  <a:schemeClr val="bg1"/>
                </a:solidFill>
                <a:ea typeface="Corbel" panose="020B0503020204020204" pitchFamily="34" charset="0"/>
                <a:cs typeface="Times New Roman" panose="02020603050405020304" pitchFamily="18" charset="0"/>
              </a:rPr>
              <a:t>siis </a:t>
            </a:r>
            <a:r>
              <a:rPr lang="en-GB" sz="2400" dirty="0" err="1" smtClean="0">
                <a:solidFill>
                  <a:schemeClr val="bg1"/>
                </a:solidFill>
                <a:ea typeface="Corbel" panose="020B0503020204020204" pitchFamily="34" charset="0"/>
                <a:cs typeface="Times New Roman" panose="02020603050405020304" pitchFamily="18" charset="0"/>
              </a:rPr>
              <a:t>kas</a:t>
            </a:r>
            <a:r>
              <a:rPr lang="en-GB" sz="2400" dirty="0" smtClean="0">
                <a:solidFill>
                  <a:schemeClr val="bg1"/>
                </a:solidFill>
                <a:ea typeface="Corbel" panose="020B0503020204020204" pitchFamily="34" charset="0"/>
                <a:cs typeface="Times New Roman" panose="02020603050405020304" pitchFamily="18" charset="0"/>
              </a:rPr>
              <a:t> </a:t>
            </a:r>
            <a:r>
              <a:rPr lang="en-GB" sz="2400" dirty="0">
                <a:solidFill>
                  <a:schemeClr val="bg1"/>
                </a:solidFill>
                <a:ea typeface="Corbel" panose="020B0503020204020204" pitchFamily="34" charset="0"/>
                <a:cs typeface="Times New Roman" panose="02020603050405020304" pitchFamily="18" charset="0"/>
              </a:rPr>
              <a:t>on </a:t>
            </a:r>
            <a:r>
              <a:rPr lang="en-GB" sz="2400" dirty="0" err="1">
                <a:solidFill>
                  <a:schemeClr val="bg1"/>
                </a:solidFill>
                <a:ea typeface="Corbel" panose="020B0503020204020204" pitchFamily="34" charset="0"/>
                <a:cs typeface="Times New Roman" panose="02020603050405020304" pitchFamily="18" charset="0"/>
              </a:rPr>
              <a:t>mõttekas</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visata</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kõik</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õpilased</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samale</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konveierilindile</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ja</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oodata</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samu</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tulemusi</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Vastus</a:t>
            </a:r>
            <a:r>
              <a:rPr lang="en-GB" sz="2400" dirty="0">
                <a:solidFill>
                  <a:schemeClr val="bg1"/>
                </a:solidFill>
                <a:ea typeface="Corbel" panose="020B0503020204020204" pitchFamily="34" charset="0"/>
                <a:cs typeface="Times New Roman" panose="02020603050405020304" pitchFamily="18" charset="0"/>
              </a:rPr>
              <a:t> on </a:t>
            </a:r>
            <a:r>
              <a:rPr lang="en-GB" sz="2400" dirty="0" err="1">
                <a:solidFill>
                  <a:schemeClr val="bg1"/>
                </a:solidFill>
                <a:ea typeface="Corbel" panose="020B0503020204020204" pitchFamily="34" charset="0"/>
                <a:cs typeface="Times New Roman" panose="02020603050405020304" pitchFamily="18" charset="0"/>
              </a:rPr>
              <a:t>lihtsalt</a:t>
            </a:r>
            <a:r>
              <a:rPr lang="en-GB" sz="2400" dirty="0">
                <a:solidFill>
                  <a:schemeClr val="bg1"/>
                </a:solidFill>
                <a:ea typeface="Corbel" panose="020B0503020204020204" pitchFamily="34" charset="0"/>
                <a:cs typeface="Times New Roman" panose="02020603050405020304" pitchFamily="18" charset="0"/>
              </a:rPr>
              <a:t> </a:t>
            </a:r>
            <a:r>
              <a:rPr lang="en-GB" sz="2400" dirty="0" err="1">
                <a:solidFill>
                  <a:schemeClr val="bg1"/>
                </a:solidFill>
                <a:ea typeface="Corbel" panose="020B0503020204020204" pitchFamily="34" charset="0"/>
                <a:cs typeface="Times New Roman" panose="02020603050405020304" pitchFamily="18" charset="0"/>
              </a:rPr>
              <a:t>eitav</a:t>
            </a:r>
            <a:r>
              <a:rPr lang="en-GB" sz="2400" dirty="0" smtClean="0">
                <a:solidFill>
                  <a:schemeClr val="bg1"/>
                </a:solidFill>
                <a:ea typeface="Corbel" panose="020B0503020204020204" pitchFamily="34" charset="0"/>
                <a:cs typeface="Times New Roman" panose="02020603050405020304" pitchFamily="18" charset="0"/>
              </a:rPr>
              <a:t>.</a:t>
            </a:r>
            <a:endParaRPr lang="en-GB" sz="2400" dirty="0">
              <a:solidFill>
                <a:schemeClr val="bg1"/>
              </a:solidFill>
              <a:effectLst/>
              <a:ea typeface="Corbel" panose="020B0503020204020204" pitchFamily="34" charset="0"/>
              <a:cs typeface="Times New Roman" panose="02020603050405020304" pitchFamily="18" charset="0"/>
            </a:endParaRPr>
          </a:p>
        </p:txBody>
      </p:sp>
      <p:sp>
        <p:nvSpPr>
          <p:cNvPr id="5" name="Content Placeholder 1">
            <a:extLst>
              <a:ext uri="{FF2B5EF4-FFF2-40B4-BE49-F238E27FC236}">
                <a16:creationId xmlns:a16="http://schemas.microsoft.com/office/drawing/2014/main" id="{9D7A8F75-AC75-426A-A095-C093196D8AC6}"/>
              </a:ext>
            </a:extLst>
          </p:cNvPr>
          <p:cNvSpPr txBox="1">
            <a:spLocks/>
          </p:cNvSpPr>
          <p:nvPr/>
        </p:nvSpPr>
        <p:spPr>
          <a:xfrm>
            <a:off x="6477000" y="1815052"/>
            <a:ext cx="5100961" cy="4351338"/>
          </a:xfrm>
          <a:prstGeom prst="rect">
            <a:avLst/>
          </a:prstGeom>
          <a:solidFill>
            <a:srgbClr val="E61A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500"/>
              </a:spcBef>
              <a:spcAft>
                <a:spcPts val="1000"/>
              </a:spcAft>
            </a:pPr>
            <a:r>
              <a:rPr lang="en-GB" sz="2000" dirty="0" err="1">
                <a:solidFill>
                  <a:schemeClr val="bg1"/>
                </a:solidFill>
                <a:ea typeface="Corbel" panose="020B0503020204020204" pitchFamily="34" charset="0"/>
                <a:cs typeface="Times New Roman" panose="02020603050405020304" pitchFamily="18" charset="0"/>
              </a:rPr>
              <a:t>Õppekavasid</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tuleks</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diferentseerida</a:t>
            </a:r>
            <a:r>
              <a:rPr lang="en-GB" sz="2000" dirty="0">
                <a:solidFill>
                  <a:schemeClr val="bg1"/>
                </a:solidFill>
                <a:ea typeface="Corbel" panose="020B0503020204020204" pitchFamily="34" charset="0"/>
                <a:cs typeface="Times New Roman" panose="02020603050405020304" pitchFamily="18" charset="0"/>
              </a:rPr>
              <a:t>, et need </a:t>
            </a:r>
            <a:r>
              <a:rPr lang="en-GB" sz="2000" dirty="0" err="1">
                <a:solidFill>
                  <a:schemeClr val="bg1"/>
                </a:solidFill>
                <a:ea typeface="Corbel" panose="020B0503020204020204" pitchFamily="34" charset="0"/>
                <a:cs typeface="Times New Roman" panose="02020603050405020304" pitchFamily="18" charset="0"/>
              </a:rPr>
              <a:t>vastaksid</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iga</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õpilase</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individuaalsetele</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vajadustele</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Ainult</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nii</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saavad</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õppijad</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parima</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võimaliku</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hariduse</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ja</a:t>
            </a:r>
            <a:r>
              <a:rPr lang="en-GB" sz="2000" dirty="0">
                <a:solidFill>
                  <a:schemeClr val="bg1"/>
                </a:solidFill>
                <a:ea typeface="Corbel" panose="020B0503020204020204" pitchFamily="34" charset="0"/>
                <a:cs typeface="Times New Roman" panose="02020603050405020304" pitchFamily="18" charset="0"/>
              </a:rPr>
              <a:t> on </a:t>
            </a:r>
            <a:r>
              <a:rPr lang="en-GB" sz="2000" dirty="0" err="1">
                <a:solidFill>
                  <a:schemeClr val="bg1"/>
                </a:solidFill>
                <a:ea typeface="Corbel" panose="020B0503020204020204" pitchFamily="34" charset="0"/>
                <a:cs typeface="Times New Roman" panose="02020603050405020304" pitchFamily="18" charset="0"/>
              </a:rPr>
              <a:t>valmis</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tulevase</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edu</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saavutamiseks</a:t>
            </a:r>
            <a:r>
              <a:rPr lang="en-GB" sz="2000" dirty="0" smtClean="0">
                <a:solidFill>
                  <a:schemeClr val="bg1"/>
                </a:solidFill>
                <a:ea typeface="Corbel" panose="020B0503020204020204" pitchFamily="34" charset="0"/>
                <a:cs typeface="Times New Roman" panose="02020603050405020304" pitchFamily="18" charset="0"/>
              </a:rPr>
              <a:t>.</a:t>
            </a:r>
            <a:endParaRPr lang="et-EE" sz="2000" dirty="0" smtClean="0">
              <a:solidFill>
                <a:schemeClr val="bg1"/>
              </a:solidFill>
              <a:ea typeface="Corbel" panose="020B0503020204020204" pitchFamily="34" charset="0"/>
              <a:cs typeface="Times New Roman" panose="02020603050405020304" pitchFamily="18" charset="0"/>
            </a:endParaRPr>
          </a:p>
          <a:p>
            <a:pPr>
              <a:lnSpc>
                <a:spcPct val="115000"/>
              </a:lnSpc>
              <a:spcBef>
                <a:spcPts val="500"/>
              </a:spcBef>
              <a:spcAft>
                <a:spcPts val="1000"/>
              </a:spcAft>
            </a:pPr>
            <a:r>
              <a:rPr lang="en-GB" sz="2000" dirty="0" err="1">
                <a:solidFill>
                  <a:schemeClr val="bg1"/>
                </a:solidFill>
                <a:ea typeface="Corbel" panose="020B0503020204020204" pitchFamily="34" charset="0"/>
                <a:cs typeface="Times New Roman" panose="02020603050405020304" pitchFamily="18" charset="0"/>
              </a:rPr>
              <a:t>Selles</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peitub</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vajadus</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diferentseeritud</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juhendamise</a:t>
            </a:r>
            <a:r>
              <a:rPr lang="en-GB" sz="2000" dirty="0">
                <a:solidFill>
                  <a:schemeClr val="bg1"/>
                </a:solidFill>
                <a:ea typeface="Corbel" panose="020B0503020204020204" pitchFamily="34" charset="0"/>
                <a:cs typeface="Times New Roman" panose="02020603050405020304" pitchFamily="18" charset="0"/>
              </a:rPr>
              <a:t>/</a:t>
            </a:r>
            <a:r>
              <a:rPr lang="en-GB" sz="2000" dirty="0" err="1">
                <a:solidFill>
                  <a:schemeClr val="bg1"/>
                </a:solidFill>
                <a:ea typeface="Corbel" panose="020B0503020204020204" pitchFamily="34" charset="0"/>
                <a:cs typeface="Times New Roman" panose="02020603050405020304" pitchFamily="18" charset="0"/>
              </a:rPr>
              <a:t>õppe</a:t>
            </a:r>
            <a:r>
              <a:rPr lang="en-GB" sz="2000" dirty="0">
                <a:solidFill>
                  <a:schemeClr val="bg1"/>
                </a:solidFill>
                <a:ea typeface="Corbel" panose="020B0503020204020204" pitchFamily="34" charset="0"/>
                <a:cs typeface="Times New Roman" panose="02020603050405020304" pitchFamily="18" charset="0"/>
              </a:rPr>
              <a:t> </a:t>
            </a:r>
            <a:r>
              <a:rPr lang="en-GB" sz="2000" dirty="0" err="1">
                <a:solidFill>
                  <a:schemeClr val="bg1"/>
                </a:solidFill>
                <a:ea typeface="Corbel" panose="020B0503020204020204" pitchFamily="34" charset="0"/>
                <a:cs typeface="Times New Roman" panose="02020603050405020304" pitchFamily="18" charset="0"/>
              </a:rPr>
              <a:t>järele</a:t>
            </a:r>
            <a:r>
              <a:rPr lang="en-GB" sz="2000" dirty="0">
                <a:solidFill>
                  <a:schemeClr val="bg1"/>
                </a:solidFill>
                <a:ea typeface="Corbel" panose="020B0503020204020204" pitchFamily="34" charset="0"/>
                <a:cs typeface="Times New Roman" panose="02020603050405020304" pitchFamily="18" charset="0"/>
              </a:rPr>
              <a:t>!</a:t>
            </a:r>
            <a:endParaRPr lang="nl-NL" dirty="0"/>
          </a:p>
        </p:txBody>
      </p:sp>
    </p:spTree>
    <p:extLst>
      <p:ext uri="{BB962C8B-B14F-4D97-AF65-F5344CB8AC3E}">
        <p14:creationId xmlns:p14="http://schemas.microsoft.com/office/powerpoint/2010/main" val="3002154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0D145-6387-4110-9955-37232CA6D273}"/>
              </a:ext>
            </a:extLst>
          </p:cNvPr>
          <p:cNvSpPr>
            <a:spLocks noGrp="1"/>
          </p:cNvSpPr>
          <p:nvPr>
            <p:ph type="title"/>
          </p:nvPr>
        </p:nvSpPr>
        <p:spPr>
          <a:xfrm>
            <a:off x="613492" y="476250"/>
            <a:ext cx="7016034" cy="1221070"/>
          </a:xfrm>
        </p:spPr>
        <p:txBody>
          <a:bodyPr>
            <a:normAutofit fontScale="90000"/>
          </a:bodyPr>
          <a:lstStyle/>
          <a:p>
            <a:pPr>
              <a:lnSpc>
                <a:spcPct val="100000"/>
              </a:lnSpc>
              <a:spcBef>
                <a:spcPts val="1200"/>
              </a:spcBef>
              <a:spcAft>
                <a:spcPts val="1200"/>
              </a:spcAft>
            </a:pPr>
            <a:r>
              <a:rPr lang="et-EE" sz="4000" dirty="0" smtClean="0">
                <a:effectLst/>
                <a:latin typeface="+mn-lt"/>
                <a:ea typeface="Corbel" panose="020B0503020204020204" pitchFamily="34" charset="0"/>
                <a:cs typeface="Times New Roman" panose="02020603050405020304" pitchFamily="18" charset="0"/>
              </a:rPr>
              <a:t>Üks suurus ei sobi kõigile</a:t>
            </a:r>
            <a:r>
              <a:rPr lang="en-GB" sz="4000" dirty="0" smtClean="0">
                <a:effectLst/>
                <a:latin typeface="+mn-lt"/>
                <a:ea typeface="Corbel" panose="020B0503020204020204" pitchFamily="34" charset="0"/>
                <a:cs typeface="Times New Roman" panose="02020603050405020304" pitchFamily="18" charset="0"/>
              </a:rPr>
              <a:t>…</a:t>
            </a:r>
            <a:r>
              <a:rPr lang="et-EE" sz="4000" dirty="0" smtClean="0">
                <a:effectLst/>
                <a:latin typeface="+mn-lt"/>
                <a:ea typeface="Corbel" panose="020B0503020204020204" pitchFamily="34" charset="0"/>
                <a:cs typeface="Times New Roman" panose="02020603050405020304" pitchFamily="18" charset="0"/>
              </a:rPr>
              <a:t/>
            </a:r>
            <a:br>
              <a:rPr lang="et-EE" sz="4000" dirty="0" smtClean="0">
                <a:effectLst/>
                <a:latin typeface="+mn-lt"/>
                <a:ea typeface="Corbel" panose="020B0503020204020204" pitchFamily="34" charset="0"/>
                <a:cs typeface="Times New Roman" panose="02020603050405020304" pitchFamily="18" charset="0"/>
              </a:rPr>
            </a:br>
            <a:r>
              <a:rPr lang="en-GB" sz="3100" dirty="0" smtClean="0">
                <a:latin typeface="+mn-lt"/>
                <a:ea typeface="Corbel" panose="020B0503020204020204" pitchFamily="34" charset="0"/>
                <a:cs typeface="Times New Roman" panose="02020603050405020304" pitchFamily="18" charset="0"/>
              </a:rPr>
              <a:t>2.2 </a:t>
            </a:r>
            <a:r>
              <a:rPr lang="et-EE" sz="3100" dirty="0" smtClean="0">
                <a:effectLst/>
                <a:latin typeface="+mn-lt"/>
                <a:ea typeface="Corbel" panose="020B0503020204020204" pitchFamily="34" charset="0"/>
                <a:cs typeface="Times New Roman" panose="02020603050405020304" pitchFamily="18" charset="0"/>
              </a:rPr>
              <a:t>Mis on diferentseeritud õpetamine</a:t>
            </a:r>
            <a:r>
              <a:rPr lang="en-GB" sz="3100" dirty="0" smtClean="0">
                <a:effectLst/>
                <a:latin typeface="+mn-lt"/>
                <a:ea typeface="Corbel" panose="020B0503020204020204" pitchFamily="34" charset="0"/>
                <a:cs typeface="Times New Roman" panose="02020603050405020304" pitchFamily="18" charset="0"/>
              </a:rPr>
              <a:t>?</a:t>
            </a:r>
            <a:endParaRPr lang="en-GB" sz="3100" dirty="0">
              <a:latin typeface="+mn-lt"/>
            </a:endParaRPr>
          </a:p>
        </p:txBody>
      </p:sp>
      <p:sp>
        <p:nvSpPr>
          <p:cNvPr id="4" name="Tijdelijke aanduiding voor tekst 3">
            <a:extLst>
              <a:ext uri="{FF2B5EF4-FFF2-40B4-BE49-F238E27FC236}">
                <a16:creationId xmlns:a16="http://schemas.microsoft.com/office/drawing/2014/main" id="{C9FCEEE3-A4DE-40FE-AF2E-ED7F6A7B139B}"/>
              </a:ext>
            </a:extLst>
          </p:cNvPr>
          <p:cNvSpPr>
            <a:spLocks noGrp="1"/>
          </p:cNvSpPr>
          <p:nvPr>
            <p:ph type="body" sz="half" idx="2"/>
          </p:nvPr>
        </p:nvSpPr>
        <p:spPr>
          <a:xfrm>
            <a:off x="613492" y="2448018"/>
            <a:ext cx="4504569" cy="3811588"/>
          </a:xfrm>
        </p:spPr>
        <p:txBody>
          <a:bodyPr>
            <a:noAutofit/>
          </a:bodyPr>
          <a:lstStyle/>
          <a:p>
            <a:pPr algn="just">
              <a:lnSpc>
                <a:spcPct val="115000"/>
              </a:lnSpc>
              <a:spcBef>
                <a:spcPts val="500"/>
              </a:spcBef>
              <a:spcAft>
                <a:spcPts val="1000"/>
              </a:spcAft>
            </a:pPr>
            <a:r>
              <a:rPr lang="en-GB" sz="1800" dirty="0">
                <a:ea typeface="Corbel" panose="020B0503020204020204" pitchFamily="34" charset="0"/>
                <a:cs typeface="Times New Roman" panose="02020603050405020304" pitchFamily="18" charset="0"/>
              </a:rPr>
              <a:t>Carol Ann </a:t>
            </a:r>
            <a:r>
              <a:rPr lang="en-GB" sz="1800" dirty="0" err="1">
                <a:ea typeface="Corbel" panose="020B0503020204020204" pitchFamily="34" charset="0"/>
                <a:cs typeface="Times New Roman" panose="02020603050405020304" pitchFamily="18" charset="0"/>
              </a:rPr>
              <a:t>Tomlinsoni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tunnustatud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ekspert</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diferentseeritud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õpetamise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valdkonnas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sõnul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koosneb</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diferentseerimine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kõige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elementaarsemal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tasandil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õpetajate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jõupingutustest</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reageerida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õppijate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erinevustele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klassis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Iga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kord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kui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õpetaja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pöördub</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üksikisiku</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või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väikese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rühma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poole</a:t>
            </a:r>
            <a:r>
              <a:rPr lang="en-GB" sz="1800" dirty="0">
                <a:ea typeface="Corbel" panose="020B0503020204020204" pitchFamily="34" charset="0"/>
                <a:cs typeface="Times New Roman" panose="02020603050405020304" pitchFamily="18" charset="0"/>
              </a:rPr>
              <a:t>, et </a:t>
            </a:r>
            <a:r>
              <a:rPr lang="en-GB" sz="1800" dirty="0" err="1">
                <a:ea typeface="Corbel" panose="020B0503020204020204" pitchFamily="34" charset="0"/>
                <a:cs typeface="Times New Roman" panose="02020603050405020304" pitchFamily="18" charset="0"/>
              </a:rPr>
              <a:t>muuta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oma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õpetamist</a:t>
            </a:r>
            <a:r>
              <a:rPr lang="en-GB" sz="1800" dirty="0">
                <a:ea typeface="Corbel" panose="020B0503020204020204" pitchFamily="34" charset="0"/>
                <a:cs typeface="Times New Roman" panose="02020603050405020304" pitchFamily="18" charset="0"/>
              </a:rPr>
              <a:t>, et </a:t>
            </a:r>
            <a:r>
              <a:rPr lang="en-GB" sz="1800" dirty="0" err="1">
                <a:ea typeface="Corbel" panose="020B0503020204020204" pitchFamily="34" charset="0"/>
                <a:cs typeface="Times New Roman" panose="02020603050405020304" pitchFamily="18" charset="0"/>
              </a:rPr>
              <a:t>luua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parim</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võimalik</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õpikogemus</a:t>
            </a:r>
            <a:r>
              <a:rPr lang="en-GB" sz="1800" dirty="0">
                <a:ea typeface="Corbel" panose="020B0503020204020204" pitchFamily="34" charset="0"/>
                <a:cs typeface="Times New Roman" panose="02020603050405020304" pitchFamily="18" charset="0"/>
              </a:rPr>
              <a:t>, on </a:t>
            </a:r>
            <a:r>
              <a:rPr lang="en-GB" sz="1800" dirty="0" err="1">
                <a:ea typeface="Corbel" panose="020B0503020204020204" pitchFamily="34" charset="0"/>
                <a:cs typeface="Times New Roman" panose="02020603050405020304" pitchFamily="18" charset="0"/>
              </a:rPr>
              <a:t>tegemist</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diferentseeritud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õpetamisega</a:t>
            </a:r>
            <a:r>
              <a:rPr lang="en-GB" sz="1800" dirty="0">
                <a:ea typeface="Corbel" panose="020B0503020204020204" pitchFamily="34" charset="0"/>
                <a:cs typeface="Times New Roman" panose="02020603050405020304" pitchFamily="18" charset="0"/>
              </a:rPr>
              <a:t>."</a:t>
            </a:r>
            <a:r>
              <a:rPr lang="en-GB" sz="1800" dirty="0" smtClean="0">
                <a:ea typeface="Corbel" panose="020B0503020204020204" pitchFamily="34" charset="0"/>
                <a:cs typeface="Times New Roman" panose="02020603050405020304" pitchFamily="18" charset="0"/>
              </a:rPr>
              <a:t>(</a:t>
            </a:r>
            <a:r>
              <a:rPr lang="en-GB" sz="1800" dirty="0">
                <a:ea typeface="Corbel" panose="020B0503020204020204" pitchFamily="34" charset="0"/>
                <a:cs typeface="Times New Roman" panose="02020603050405020304" pitchFamily="18" charset="0"/>
              </a:rPr>
              <a:t>1)</a:t>
            </a:r>
            <a:endParaRPr lang="en-GB" sz="1800" dirty="0">
              <a:effectLst/>
              <a:ea typeface="Corbel" panose="020B0503020204020204" pitchFamily="34" charset="0"/>
              <a:cs typeface="Times New Roman" panose="02020603050405020304" pitchFamily="18" charset="0"/>
            </a:endParaRPr>
          </a:p>
          <a:p>
            <a:pPr marL="0" indent="0">
              <a:lnSpc>
                <a:spcPct val="115000"/>
              </a:lnSpc>
              <a:spcBef>
                <a:spcPts val="500"/>
              </a:spcBef>
              <a:spcAft>
                <a:spcPts val="1000"/>
              </a:spcAft>
              <a:buNone/>
            </a:pPr>
            <a:r>
              <a:rPr lang="en-GB" sz="1800" u="sng" dirty="0">
                <a:solidFill>
                  <a:srgbClr val="E61A52"/>
                </a:solidFill>
                <a:ea typeface="Corbel" panose="020B0503020204020204" pitchFamily="34" charset="0"/>
                <a:cs typeface="Times New Roman" panose="02020603050405020304" pitchFamily="18" charset="0"/>
                <a:hlinkClick r:id="rId2">
                  <a:extLst>
                    <a:ext uri="{A12FA001-AC4F-418D-AE19-62706E023703}">
                      <ahyp:hlinkClr xmlns="" xmlns:ahyp="http://schemas.microsoft.com/office/drawing/2018/hyperlinkcolor" val="tx"/>
                    </a:ext>
                  </a:extLst>
                </a:hlinkClick>
              </a:rPr>
              <a:t>(</a:t>
            </a:r>
            <a:r>
              <a:rPr lang="en-GB" sz="1800" u="sng" dirty="0">
                <a:solidFill>
                  <a:srgbClr val="E61A52"/>
                </a:solidFill>
                <a:effectLst/>
                <a:ea typeface="Corbel" panose="020B0503020204020204" pitchFamily="34" charset="0"/>
                <a:cs typeface="Times New Roman" panose="02020603050405020304" pitchFamily="18" charset="0"/>
                <a:hlinkClick r:id="rId2">
                  <a:extLst>
                    <a:ext uri="{A12FA001-AC4F-418D-AE19-62706E023703}">
                      <ahyp:hlinkClr xmlns="" xmlns:ahyp="http://schemas.microsoft.com/office/drawing/2018/hyperlinkcolor" val="tx"/>
                    </a:ext>
                  </a:extLst>
                </a:hlinkClick>
              </a:rPr>
              <a:t>1)https://www.readingrockets.org/article/what-differentiated-instruction</a:t>
            </a:r>
            <a:r>
              <a:rPr lang="en-GB" sz="1800" dirty="0">
                <a:solidFill>
                  <a:srgbClr val="E61A52"/>
                </a:solidFill>
                <a:effectLst/>
                <a:ea typeface="Corbel" panose="020B0503020204020204" pitchFamily="34" charset="0"/>
                <a:cs typeface="Times New Roman" panose="02020603050405020304" pitchFamily="18" charset="0"/>
              </a:rPr>
              <a:t> </a:t>
            </a:r>
          </a:p>
          <a:p>
            <a:endParaRPr lang="en-GB" sz="1800" dirty="0"/>
          </a:p>
        </p:txBody>
      </p:sp>
      <p:pic>
        <p:nvPicPr>
          <p:cNvPr id="12" name="Content Placeholder 11">
            <a:extLst>
              <a:ext uri="{FF2B5EF4-FFF2-40B4-BE49-F238E27FC236}">
                <a16:creationId xmlns:a16="http://schemas.microsoft.com/office/drawing/2014/main" id="{E8FA043E-8B9B-4DF1-8686-1BD794EBDA4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668" b="-7668"/>
          <a:stretch/>
        </p:blipFill>
        <p:spPr>
          <a:xfrm>
            <a:off x="6167021" y="2076595"/>
            <a:ext cx="4958725" cy="2916812"/>
          </a:xfrm>
        </p:spPr>
      </p:pic>
      <p:pic>
        <p:nvPicPr>
          <p:cNvPr id="10" name="Picture 9">
            <a:hlinkClick r:id="rId4"/>
            <a:extLst>
              <a:ext uri="{FF2B5EF4-FFF2-40B4-BE49-F238E27FC236}">
                <a16:creationId xmlns:a16="http://schemas.microsoft.com/office/drawing/2014/main" id="{AAF74161-AECD-4DCA-B694-3890D81B0B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87" t="10823" r="9307" b="5574"/>
          <a:stretch/>
        </p:blipFill>
        <p:spPr>
          <a:xfrm>
            <a:off x="5171134" y="1811045"/>
            <a:ext cx="6785329" cy="3594239"/>
          </a:xfrm>
          <a:prstGeom prst="rect">
            <a:avLst/>
          </a:prstGeom>
        </p:spPr>
      </p:pic>
      <p:sp>
        <p:nvSpPr>
          <p:cNvPr id="13" name="Titel 1">
            <a:extLst>
              <a:ext uri="{FF2B5EF4-FFF2-40B4-BE49-F238E27FC236}">
                <a16:creationId xmlns:a16="http://schemas.microsoft.com/office/drawing/2014/main" id="{39ED523B-16D2-4D0E-AFA4-C0B6F7092D2B}"/>
              </a:ext>
            </a:extLst>
          </p:cNvPr>
          <p:cNvSpPr txBox="1">
            <a:spLocks/>
          </p:cNvSpPr>
          <p:nvPr/>
        </p:nvSpPr>
        <p:spPr>
          <a:xfrm>
            <a:off x="5639699" y="5258957"/>
            <a:ext cx="6369837" cy="627813"/>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algn="ctr"/>
            <a:r>
              <a:rPr lang="et-EE" sz="2000" b="1" dirty="0" smtClean="0">
                <a:latin typeface="Corbel" panose="020B0503020204020204" pitchFamily="34" charset="0"/>
                <a:ea typeface="Corbel" panose="020B0503020204020204" pitchFamily="34" charset="0"/>
                <a:cs typeface="Times New Roman" panose="02020603050405020304" pitchFamily="18" charset="0"/>
              </a:rPr>
              <a:t>Klikkige ülevalolevale pildile</a:t>
            </a:r>
            <a:r>
              <a:rPr lang="en-GB" sz="2000" b="1" dirty="0" smtClean="0">
                <a:latin typeface="Corbel" panose="020B0503020204020204" pitchFamily="34" charset="0"/>
                <a:ea typeface="Corbel" panose="020B0503020204020204" pitchFamily="34" charset="0"/>
                <a:cs typeface="Times New Roman" panose="02020603050405020304" pitchFamily="18" charset="0"/>
              </a:rPr>
              <a:t>, </a:t>
            </a:r>
            <a:r>
              <a:rPr lang="en-GB" sz="2000" b="1" dirty="0">
                <a:latin typeface="Corbel" panose="020B0503020204020204" pitchFamily="34" charset="0"/>
                <a:ea typeface="Corbel" panose="020B0503020204020204" pitchFamily="34" charset="0"/>
                <a:cs typeface="Times New Roman" panose="02020603050405020304" pitchFamily="18" charset="0"/>
              </a:rPr>
              <a:t>et </a:t>
            </a:r>
            <a:r>
              <a:rPr lang="en-GB" sz="2000" b="1" dirty="0" err="1">
                <a:latin typeface="Corbel" panose="020B0503020204020204" pitchFamily="34" charset="0"/>
                <a:ea typeface="Corbel" panose="020B0503020204020204" pitchFamily="34" charset="0"/>
                <a:cs typeface="Times New Roman" panose="02020603050405020304" pitchFamily="18" charset="0"/>
              </a:rPr>
              <a:t>kuulata</a:t>
            </a:r>
            <a:r>
              <a:rPr lang="en-GB" sz="2000" b="1" dirty="0">
                <a:latin typeface="Corbel" panose="020B0503020204020204" pitchFamily="34" charset="0"/>
                <a:ea typeface="Corbel" panose="020B0503020204020204" pitchFamily="34" charset="0"/>
                <a:cs typeface="Times New Roman" panose="02020603050405020304" pitchFamily="18" charset="0"/>
              </a:rPr>
              <a:t> </a:t>
            </a:r>
            <a:r>
              <a:rPr lang="en-GB" sz="2000" b="1" dirty="0" err="1">
                <a:latin typeface="Corbel" panose="020B0503020204020204" pitchFamily="34" charset="0"/>
                <a:ea typeface="Corbel" panose="020B0503020204020204" pitchFamily="34" charset="0"/>
                <a:cs typeface="Times New Roman" panose="02020603050405020304" pitchFamily="18" charset="0"/>
              </a:rPr>
              <a:t>ekspert</a:t>
            </a:r>
            <a:r>
              <a:rPr lang="en-GB" sz="2000" b="1" dirty="0">
                <a:latin typeface="Corbel" panose="020B0503020204020204" pitchFamily="34" charset="0"/>
                <a:ea typeface="Corbel" panose="020B0503020204020204" pitchFamily="34" charset="0"/>
                <a:cs typeface="Times New Roman" panose="02020603050405020304" pitchFamily="18" charset="0"/>
              </a:rPr>
              <a:t> </a:t>
            </a:r>
            <a:r>
              <a:rPr lang="en-GB" sz="2000" b="1" dirty="0" err="1">
                <a:latin typeface="Corbel" panose="020B0503020204020204" pitchFamily="34" charset="0"/>
                <a:ea typeface="Corbel" panose="020B0503020204020204" pitchFamily="34" charset="0"/>
                <a:cs typeface="Times New Roman" panose="02020603050405020304" pitchFamily="18" charset="0"/>
              </a:rPr>
              <a:t>Tomlinsonit</a:t>
            </a:r>
            <a:r>
              <a:rPr lang="en-GB" sz="2000" b="1" dirty="0">
                <a:latin typeface="Corbel" panose="020B0503020204020204" pitchFamily="34" charset="0"/>
                <a:ea typeface="Corbel" panose="020B0503020204020204" pitchFamily="34" charset="0"/>
                <a:cs typeface="Times New Roman" panose="02020603050405020304" pitchFamily="18" charset="0"/>
              </a:rPr>
              <a:t>, </a:t>
            </a:r>
            <a:r>
              <a:rPr lang="en-GB" sz="2000" b="1" dirty="0" err="1">
                <a:latin typeface="Corbel" panose="020B0503020204020204" pitchFamily="34" charset="0"/>
                <a:ea typeface="Corbel" panose="020B0503020204020204" pitchFamily="34" charset="0"/>
                <a:cs typeface="Times New Roman" panose="02020603050405020304" pitchFamily="18" charset="0"/>
              </a:rPr>
              <a:t>kes</a:t>
            </a:r>
            <a:r>
              <a:rPr lang="en-GB" sz="2000" b="1" dirty="0">
                <a:latin typeface="Corbel" panose="020B0503020204020204" pitchFamily="34" charset="0"/>
                <a:ea typeface="Corbel" panose="020B0503020204020204" pitchFamily="34" charset="0"/>
                <a:cs typeface="Times New Roman" panose="02020603050405020304" pitchFamily="18" charset="0"/>
              </a:rPr>
              <a:t> </a:t>
            </a:r>
            <a:r>
              <a:rPr lang="en-GB" sz="2000" b="1" dirty="0" err="1">
                <a:latin typeface="Corbel" panose="020B0503020204020204" pitchFamily="34" charset="0"/>
                <a:ea typeface="Corbel" panose="020B0503020204020204" pitchFamily="34" charset="0"/>
                <a:cs typeface="Times New Roman" panose="02020603050405020304" pitchFamily="18" charset="0"/>
              </a:rPr>
              <a:t>annab</a:t>
            </a:r>
            <a:r>
              <a:rPr lang="en-GB" sz="2000" b="1" dirty="0">
                <a:latin typeface="Corbel" panose="020B0503020204020204" pitchFamily="34" charset="0"/>
                <a:ea typeface="Corbel" panose="020B0503020204020204" pitchFamily="34" charset="0"/>
                <a:cs typeface="Times New Roman" panose="02020603050405020304" pitchFamily="18" charset="0"/>
              </a:rPr>
              <a:t> </a:t>
            </a:r>
            <a:r>
              <a:rPr lang="en-GB" sz="2000" b="1" dirty="0" err="1">
                <a:latin typeface="Corbel" panose="020B0503020204020204" pitchFamily="34" charset="0"/>
                <a:ea typeface="Corbel" panose="020B0503020204020204" pitchFamily="34" charset="0"/>
                <a:cs typeface="Times New Roman" panose="02020603050405020304" pitchFamily="18" charset="0"/>
              </a:rPr>
              <a:t>ülevaate</a:t>
            </a:r>
            <a:r>
              <a:rPr lang="en-GB" sz="2000" b="1" dirty="0">
                <a:latin typeface="Corbel" panose="020B0503020204020204" pitchFamily="34" charset="0"/>
                <a:ea typeface="Corbel" panose="020B0503020204020204" pitchFamily="34" charset="0"/>
                <a:cs typeface="Times New Roman" panose="02020603050405020304" pitchFamily="18" charset="0"/>
              </a:rPr>
              <a:t> </a:t>
            </a:r>
            <a:r>
              <a:rPr lang="en-GB" sz="2000" b="1" dirty="0" err="1">
                <a:latin typeface="Corbel" panose="020B0503020204020204" pitchFamily="34" charset="0"/>
                <a:ea typeface="Corbel" panose="020B0503020204020204" pitchFamily="34" charset="0"/>
                <a:cs typeface="Times New Roman" panose="02020603050405020304" pitchFamily="18" charset="0"/>
              </a:rPr>
              <a:t>diferentseeritud</a:t>
            </a:r>
            <a:r>
              <a:rPr lang="en-GB" sz="2000" b="1" dirty="0">
                <a:latin typeface="Corbel" panose="020B0503020204020204" pitchFamily="34" charset="0"/>
                <a:ea typeface="Corbel" panose="020B0503020204020204" pitchFamily="34" charset="0"/>
                <a:cs typeface="Times New Roman" panose="02020603050405020304" pitchFamily="18" charset="0"/>
              </a:rPr>
              <a:t> </a:t>
            </a:r>
            <a:r>
              <a:rPr lang="en-GB" sz="2000" b="1" dirty="0" err="1">
                <a:latin typeface="Corbel" panose="020B0503020204020204" pitchFamily="34" charset="0"/>
                <a:ea typeface="Corbel" panose="020B0503020204020204" pitchFamily="34" charset="0"/>
                <a:cs typeface="Times New Roman" panose="02020603050405020304" pitchFamily="18" charset="0"/>
              </a:rPr>
              <a:t>õpetamise</a:t>
            </a:r>
            <a:r>
              <a:rPr lang="en-GB" sz="2000" b="1" dirty="0">
                <a:latin typeface="Corbel" panose="020B0503020204020204" pitchFamily="34" charset="0"/>
                <a:ea typeface="Corbel" panose="020B0503020204020204" pitchFamily="34" charset="0"/>
                <a:cs typeface="Times New Roman" panose="02020603050405020304" pitchFamily="18" charset="0"/>
              </a:rPr>
              <a:t> </a:t>
            </a:r>
            <a:r>
              <a:rPr lang="en-GB" sz="2000" b="1" dirty="0" err="1">
                <a:latin typeface="Corbel" panose="020B0503020204020204" pitchFamily="34" charset="0"/>
                <a:ea typeface="Corbel" panose="020B0503020204020204" pitchFamily="34" charset="0"/>
                <a:cs typeface="Times New Roman" panose="02020603050405020304" pitchFamily="18" charset="0"/>
              </a:rPr>
              <a:t>meetodist</a:t>
            </a:r>
            <a:r>
              <a:rPr lang="en-GB" sz="2000" b="1" dirty="0">
                <a:latin typeface="Corbel" panose="020B0503020204020204" pitchFamily="34" charset="0"/>
                <a:ea typeface="Corbel" panose="020B0503020204020204" pitchFamily="34" charset="0"/>
                <a:cs typeface="Times New Roman" panose="02020603050405020304" pitchFamily="18" charset="0"/>
              </a:rPr>
              <a:t>.!</a:t>
            </a:r>
            <a:endParaRPr lang="en-GB" sz="1600" dirty="0"/>
          </a:p>
        </p:txBody>
      </p:sp>
    </p:spTree>
    <p:extLst>
      <p:ext uri="{BB962C8B-B14F-4D97-AF65-F5344CB8AC3E}">
        <p14:creationId xmlns:p14="http://schemas.microsoft.com/office/powerpoint/2010/main" val="426534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838200" y="557259"/>
            <a:ext cx="10515600" cy="1268366"/>
          </a:xfrm>
        </p:spPr>
        <p:txBody>
          <a:bodyPr>
            <a:normAutofit fontScale="90000"/>
          </a:bodyPr>
          <a:lstStyle/>
          <a:p>
            <a:pPr>
              <a:lnSpc>
                <a:spcPct val="115000"/>
              </a:lnSpc>
              <a:spcBef>
                <a:spcPts val="500"/>
              </a:spcBef>
              <a:spcAft>
                <a:spcPts val="1000"/>
              </a:spcAft>
            </a:pPr>
            <a:r>
              <a:rPr lang="et-EE" dirty="0" smtClean="0">
                <a:effectLst/>
                <a:latin typeface="+mn-lt"/>
                <a:ea typeface="Corbel" panose="020B0503020204020204" pitchFamily="34" charset="0"/>
                <a:cs typeface="Times New Roman" panose="02020603050405020304" pitchFamily="18" charset="0"/>
              </a:rPr>
              <a:t>Üks suurus ei sobi kõigile</a:t>
            </a:r>
            <a:r>
              <a:rPr lang="en-GB" dirty="0" smtClean="0">
                <a:effectLst/>
                <a:latin typeface="+mn-lt"/>
                <a:ea typeface="Corbel" panose="020B0503020204020204" pitchFamily="34" charset="0"/>
                <a:cs typeface="Times New Roman" panose="02020603050405020304" pitchFamily="18" charset="0"/>
              </a:rPr>
              <a:t>…</a:t>
            </a:r>
            <a:r>
              <a:rPr lang="en-GB" i="1" dirty="0">
                <a:effectLst/>
                <a:latin typeface="+mn-lt"/>
                <a:ea typeface="Corbel" panose="020B0503020204020204" pitchFamily="34" charset="0"/>
                <a:cs typeface="Times New Roman" panose="02020603050405020304" pitchFamily="18" charset="0"/>
              </a:rPr>
              <a:t/>
            </a:r>
            <a:br>
              <a:rPr lang="en-GB" i="1" dirty="0">
                <a:effectLst/>
                <a:latin typeface="+mn-lt"/>
                <a:ea typeface="Corbel" panose="020B0503020204020204" pitchFamily="34" charset="0"/>
                <a:cs typeface="Times New Roman" panose="02020603050405020304" pitchFamily="18" charset="0"/>
              </a:rPr>
            </a:br>
            <a:r>
              <a:rPr lang="en-GB" sz="3100" dirty="0" smtClean="0">
                <a:effectLst/>
                <a:latin typeface="+mn-lt"/>
                <a:ea typeface="Corbel" panose="020B0503020204020204" pitchFamily="34" charset="0"/>
                <a:cs typeface="Times New Roman" panose="02020603050405020304" pitchFamily="18" charset="0"/>
              </a:rPr>
              <a:t>2.</a:t>
            </a:r>
            <a:r>
              <a:rPr lang="et-EE" sz="3100" dirty="0" smtClean="0">
                <a:effectLst/>
                <a:latin typeface="+mn-lt"/>
                <a:ea typeface="Corbel" panose="020B0503020204020204" pitchFamily="34" charset="0"/>
                <a:cs typeface="Times New Roman" panose="02020603050405020304" pitchFamily="18" charset="0"/>
              </a:rPr>
              <a:t>3</a:t>
            </a:r>
            <a:r>
              <a:rPr lang="en-GB" sz="3100" dirty="0" smtClean="0">
                <a:effectLst/>
                <a:latin typeface="+mn-lt"/>
                <a:ea typeface="Corbel" panose="020B0503020204020204" pitchFamily="34" charset="0"/>
                <a:cs typeface="Times New Roman" panose="02020603050405020304" pitchFamily="18" charset="0"/>
              </a:rPr>
              <a:t> </a:t>
            </a:r>
            <a:r>
              <a:rPr lang="et-EE" sz="3100" dirty="0" smtClean="0">
                <a:effectLst/>
                <a:latin typeface="+mn-lt"/>
                <a:ea typeface="Corbel" panose="020B0503020204020204" pitchFamily="34" charset="0"/>
                <a:cs typeface="Times New Roman" panose="02020603050405020304" pitchFamily="18" charset="0"/>
              </a:rPr>
              <a:t>Miks diferentseeritud õpetamine on oluline</a:t>
            </a:r>
            <a:r>
              <a:rPr lang="en-GB" sz="3100" dirty="0" smtClean="0">
                <a:effectLst/>
                <a:latin typeface="+mn-lt"/>
                <a:ea typeface="Corbel" panose="020B0503020204020204" pitchFamily="34" charset="0"/>
                <a:cs typeface="Times New Roman" panose="02020603050405020304" pitchFamily="18" charset="0"/>
              </a:rPr>
              <a:t>?</a:t>
            </a:r>
            <a:endParaRPr lang="en-GB" sz="44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383220" y="1825625"/>
            <a:ext cx="6186256" cy="3918227"/>
          </a:xfrm>
        </p:spPr>
        <p:txBody>
          <a:bodyPr>
            <a:noAutofit/>
          </a:bodyPr>
          <a:lstStyle/>
          <a:p>
            <a:pPr algn="just">
              <a:lnSpc>
                <a:spcPct val="115000"/>
              </a:lnSpc>
              <a:spcBef>
                <a:spcPts val="500"/>
              </a:spcBef>
              <a:spcAft>
                <a:spcPts val="1000"/>
              </a:spcAft>
            </a:pPr>
            <a:r>
              <a:rPr lang="en-GB" sz="1600" dirty="0" err="1">
                <a:ea typeface="Corbel" panose="020B0503020204020204" pitchFamily="34" charset="0"/>
                <a:cs typeface="Times New Roman" panose="02020603050405020304" pitchFamily="18" charset="0"/>
              </a:rPr>
              <a:t>Paljudes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haridusasutustes</a:t>
            </a:r>
            <a:r>
              <a:rPr lang="en-GB" sz="1600" dirty="0">
                <a:ea typeface="Corbel" panose="020B0503020204020204" pitchFamily="34" charset="0"/>
                <a:cs typeface="Times New Roman" panose="02020603050405020304" pitchFamily="18" charset="0"/>
              </a:rPr>
              <a:t> on </a:t>
            </a:r>
            <a:r>
              <a:rPr lang="en-GB" sz="1600" dirty="0" err="1">
                <a:ea typeface="Corbel" panose="020B0503020204020204" pitchFamily="34" charset="0"/>
                <a:cs typeface="Times New Roman" panose="02020603050405020304" pitchFamily="18" charset="0"/>
              </a:rPr>
              <a:t>tavaline</a:t>
            </a:r>
            <a:r>
              <a:rPr lang="en-GB" sz="1600" dirty="0">
                <a:ea typeface="Corbel" panose="020B0503020204020204" pitchFamily="34" charset="0"/>
                <a:cs typeface="Times New Roman" panose="02020603050405020304" pitchFamily="18" charset="0"/>
              </a:rPr>
              <a:t>, et </a:t>
            </a:r>
            <a:r>
              <a:rPr lang="en-GB" sz="1600" dirty="0" err="1">
                <a:ea typeface="Corbel" panose="020B0503020204020204" pitchFamily="34" charset="0"/>
                <a:cs typeface="Times New Roman" panose="02020603050405020304" pitchFamily="18" charset="0"/>
              </a:rPr>
              <a:t>õpilase</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päev</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koosneb</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suures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osas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laua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taga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istumisest</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õpetaja</a:t>
            </a:r>
            <a:r>
              <a:rPr lang="en-GB" sz="1600" dirty="0">
                <a:ea typeface="Corbel" panose="020B0503020204020204" pitchFamily="34" charset="0"/>
                <a:cs typeface="Times New Roman" panose="02020603050405020304" pitchFamily="18" charset="0"/>
              </a:rPr>
              <a:t>/</a:t>
            </a:r>
            <a:r>
              <a:rPr lang="en-GB" sz="1600" dirty="0" err="1">
                <a:ea typeface="Corbel" panose="020B0503020204020204" pitchFamily="34" charset="0"/>
                <a:cs typeface="Times New Roman" panose="02020603050405020304" pitchFamily="18" charset="0"/>
              </a:rPr>
              <a:t>koolitaja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loengute</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kuulamisest</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ja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märkmete</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tegemisest</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eksamiks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või</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testiks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valmistumiseks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Kui</a:t>
            </a:r>
            <a:r>
              <a:rPr lang="en-GB" sz="1600" dirty="0">
                <a:ea typeface="Corbel" panose="020B0503020204020204" pitchFamily="34" charset="0"/>
                <a:cs typeface="Times New Roman" panose="02020603050405020304" pitchFamily="18" charset="0"/>
              </a:rPr>
              <a:t> me </a:t>
            </a:r>
            <a:r>
              <a:rPr lang="en-GB" sz="1600" dirty="0" err="1">
                <a:ea typeface="Corbel" panose="020B0503020204020204" pitchFamily="34" charset="0"/>
                <a:cs typeface="Times New Roman" panose="02020603050405020304" pitchFamily="18" charset="0"/>
              </a:rPr>
              <a:t>aga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arvestame</a:t>
            </a:r>
            <a:r>
              <a:rPr lang="en-GB" sz="1600" dirty="0">
                <a:ea typeface="Corbel" panose="020B0503020204020204" pitchFamily="34" charset="0"/>
                <a:cs typeface="Times New Roman" panose="02020603050405020304" pitchFamily="18" charset="0"/>
              </a:rPr>
              <a:t>, et </a:t>
            </a:r>
            <a:r>
              <a:rPr lang="en-GB" sz="1600" dirty="0" err="1">
                <a:ea typeface="Corbel" panose="020B0503020204020204" pitchFamily="34" charset="0"/>
                <a:cs typeface="Times New Roman" panose="02020603050405020304" pitchFamily="18" charset="0"/>
              </a:rPr>
              <a:t>kõik</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õpilased</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ei</a:t>
            </a:r>
            <a:r>
              <a:rPr lang="en-GB" sz="1600" dirty="0">
                <a:ea typeface="Corbel" panose="020B0503020204020204" pitchFamily="34" charset="0"/>
                <a:cs typeface="Times New Roman" panose="02020603050405020304" pitchFamily="18" charset="0"/>
              </a:rPr>
              <a:t> õpi </a:t>
            </a:r>
            <a:r>
              <a:rPr lang="en-GB" sz="1600" dirty="0" err="1">
                <a:ea typeface="Corbel" panose="020B0503020204020204" pitchFamily="34" charset="0"/>
                <a:cs typeface="Times New Roman" panose="02020603050405020304" pitchFamily="18" charset="0"/>
              </a:rPr>
              <a:t>selle</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meetodi</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abil</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tõhusalt</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siis</a:t>
            </a:r>
            <a:r>
              <a:rPr lang="en-GB" sz="1600" dirty="0">
                <a:ea typeface="Corbel" panose="020B0503020204020204" pitchFamily="34" charset="0"/>
                <a:cs typeface="Times New Roman" panose="02020603050405020304" pitchFamily="18" charset="0"/>
              </a:rPr>
              <a:t> on </a:t>
            </a:r>
            <a:r>
              <a:rPr lang="en-GB" sz="1600" dirty="0" err="1">
                <a:ea typeface="Corbel" panose="020B0503020204020204" pitchFamily="34" charset="0"/>
                <a:cs typeface="Times New Roman" panose="02020603050405020304" pitchFamily="18" charset="0"/>
              </a:rPr>
              <a:t>selge</a:t>
            </a:r>
            <a:r>
              <a:rPr lang="en-GB" sz="1600" dirty="0">
                <a:ea typeface="Corbel" panose="020B0503020204020204" pitchFamily="34" charset="0"/>
                <a:cs typeface="Times New Roman" panose="02020603050405020304" pitchFamily="18" charset="0"/>
              </a:rPr>
              <a:t>, et </a:t>
            </a:r>
            <a:r>
              <a:rPr lang="en-GB" sz="1600" dirty="0" err="1">
                <a:ea typeface="Corbel" panose="020B0503020204020204" pitchFamily="34" charset="0"/>
                <a:cs typeface="Times New Roman" panose="02020603050405020304" pitchFamily="18" charset="0"/>
              </a:rPr>
              <a:t>tegelikult</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vajame</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rohkemates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klassiruumides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kogu</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ELis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õpilaskeskset</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või</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diferentseeritud</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õppimist</a:t>
            </a:r>
            <a:r>
              <a:rPr lang="en-GB" sz="1600" dirty="0">
                <a:ea typeface="Corbel" panose="020B0503020204020204" pitchFamily="34" charset="0"/>
                <a:cs typeface="Times New Roman" panose="02020603050405020304" pitchFamily="18" charset="0"/>
              </a:rPr>
              <a:t>. </a:t>
            </a:r>
            <a:endParaRPr lang="et-EE" sz="1600" dirty="0" smtClean="0">
              <a:ea typeface="Corbel" panose="020B0503020204020204" pitchFamily="34" charset="0"/>
              <a:cs typeface="Times New Roman" panose="02020603050405020304" pitchFamily="18" charset="0"/>
            </a:endParaRPr>
          </a:p>
          <a:p>
            <a:pPr algn="just">
              <a:lnSpc>
                <a:spcPct val="115000"/>
              </a:lnSpc>
              <a:spcBef>
                <a:spcPts val="500"/>
              </a:spcBef>
              <a:spcAft>
                <a:spcPts val="1000"/>
              </a:spcAft>
            </a:pPr>
            <a:r>
              <a:rPr lang="en-GB" sz="1600" dirty="0" err="1">
                <a:ea typeface="Corbel" panose="020B0503020204020204" pitchFamily="34" charset="0"/>
                <a:cs typeface="Times New Roman" panose="02020603050405020304" pitchFamily="18" charset="0"/>
              </a:rPr>
              <a:t>Uuringud</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näitavad</a:t>
            </a:r>
            <a:r>
              <a:rPr lang="en-GB" sz="1600" dirty="0">
                <a:ea typeface="Corbel" panose="020B0503020204020204" pitchFamily="34" charset="0"/>
                <a:cs typeface="Times New Roman" panose="02020603050405020304" pitchFamily="18" charset="0"/>
              </a:rPr>
              <a:t>, et </a:t>
            </a:r>
            <a:r>
              <a:rPr lang="en-GB" sz="1600" dirty="0" err="1">
                <a:ea typeface="Corbel" panose="020B0503020204020204" pitchFamily="34" charset="0"/>
                <a:cs typeface="Times New Roman" panose="02020603050405020304" pitchFamily="18" charset="0"/>
              </a:rPr>
              <a:t>õpilaskesksetes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klassiruumides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viibivad</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õpilased</a:t>
            </a:r>
            <a:r>
              <a:rPr lang="en-GB" sz="1600" dirty="0">
                <a:ea typeface="Corbel" panose="020B0503020204020204" pitchFamily="34" charset="0"/>
                <a:cs typeface="Times New Roman" panose="02020603050405020304" pitchFamily="18" charset="0"/>
              </a:rPr>
              <a:t> on </a:t>
            </a:r>
            <a:r>
              <a:rPr lang="en-GB" sz="1600" dirty="0" err="1">
                <a:ea typeface="Corbel" panose="020B0503020204020204" pitchFamily="34" charset="0"/>
                <a:cs typeface="Times New Roman" panose="02020603050405020304" pitchFamily="18" charset="0"/>
              </a:rPr>
              <a:t>rohkem</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kaasatud</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ja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saavutavad</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rohkem</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kui</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traditsioonilistes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klassiruumides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viibivad</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õpilased</a:t>
            </a:r>
            <a:r>
              <a:rPr lang="en-GB" sz="1600" dirty="0">
                <a:ea typeface="Corbel" panose="020B0503020204020204" pitchFamily="34" charset="0"/>
                <a:cs typeface="Times New Roman" panose="02020603050405020304" pitchFamily="18" charset="0"/>
              </a:rPr>
              <a:t>. (1) </a:t>
            </a:r>
            <a:r>
              <a:rPr lang="en-GB" sz="1600" dirty="0" err="1">
                <a:ea typeface="Corbel" panose="020B0503020204020204" pitchFamily="34" charset="0"/>
                <a:cs typeface="Times New Roman" panose="02020603050405020304" pitchFamily="18" charset="0"/>
              </a:rPr>
              <a:t>Teisisõnu</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diferentseeritud</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õppemeetodil</a:t>
            </a:r>
            <a:r>
              <a:rPr lang="en-GB" sz="1600" dirty="0">
                <a:ea typeface="Corbel" panose="020B0503020204020204" pitchFamily="34" charset="0"/>
                <a:cs typeface="Times New Roman" panose="02020603050405020304" pitchFamily="18" charset="0"/>
              </a:rPr>
              <a:t> on </a:t>
            </a:r>
            <a:r>
              <a:rPr lang="en-GB" sz="1600" dirty="0" err="1">
                <a:ea typeface="Corbel" panose="020B0503020204020204" pitchFamily="34" charset="0"/>
                <a:cs typeface="Times New Roman" panose="02020603050405020304" pitchFamily="18" charset="0"/>
              </a:rPr>
              <a:t>suurem</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tõenäosus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jõuda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õpilasteni</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kui</a:t>
            </a:r>
            <a:r>
              <a:rPr lang="en-GB" sz="1600" dirty="0">
                <a:ea typeface="Corbel" panose="020B0503020204020204" pitchFamily="34" charset="0"/>
                <a:cs typeface="Times New Roman" panose="02020603050405020304" pitchFamily="18" charset="0"/>
              </a:rPr>
              <a:t> </a:t>
            </a:r>
            <a:r>
              <a:rPr lang="en-GB" sz="1600" dirty="0" err="1" smtClean="0">
                <a:ea typeface="Corbel" panose="020B0503020204020204" pitchFamily="34" charset="0"/>
                <a:cs typeface="Times New Roman" panose="02020603050405020304" pitchFamily="18" charset="0"/>
              </a:rPr>
              <a:t>traditsioonilise</a:t>
            </a:r>
            <a:r>
              <a:rPr lang="en-GB" sz="1600" dirty="0" smtClean="0">
                <a:ea typeface="Corbel" panose="020B0503020204020204" pitchFamily="34" charset="0"/>
                <a:cs typeface="Times New Roman" panose="02020603050405020304" pitchFamily="18" charset="0"/>
              </a:rPr>
              <a:t> </a:t>
            </a:r>
            <a:r>
              <a:rPr lang="et-EE" sz="1600" dirty="0" smtClean="0">
                <a:ea typeface="Corbel" panose="020B0503020204020204" pitchFamily="34" charset="0"/>
                <a:cs typeface="Times New Roman" panose="02020603050405020304" pitchFamily="18" charset="0"/>
              </a:rPr>
              <a:t>üks- suurus-kõigile </a:t>
            </a:r>
            <a:r>
              <a:rPr lang="en-GB" sz="1600" dirty="0" err="1" smtClean="0">
                <a:ea typeface="Corbel" panose="020B0503020204020204" pitchFamily="34" charset="0"/>
                <a:cs typeface="Times New Roman" panose="02020603050405020304" pitchFamily="18" charset="0"/>
              </a:rPr>
              <a:t>loengul</a:t>
            </a:r>
            <a:r>
              <a:rPr lang="en-GB" sz="1600" dirty="0">
                <a:ea typeface="Corbel" panose="020B0503020204020204" pitchFamily="34" charset="0"/>
                <a:cs typeface="Times New Roman" panose="02020603050405020304" pitchFamily="18" charset="0"/>
              </a:rPr>
              <a:t>.</a:t>
            </a:r>
            <a:endParaRPr lang="en-GB" sz="1600" dirty="0">
              <a:effectLst/>
              <a:ea typeface="Corbel" panose="020B0503020204020204" pitchFamily="34" charset="0"/>
              <a:cs typeface="Times New Roman" panose="02020603050405020304" pitchFamily="18" charset="0"/>
            </a:endParaRPr>
          </a:p>
        </p:txBody>
      </p:sp>
      <p:sp>
        <p:nvSpPr>
          <p:cNvPr id="5" name="Content Placeholder 1">
            <a:extLst>
              <a:ext uri="{FF2B5EF4-FFF2-40B4-BE49-F238E27FC236}">
                <a16:creationId xmlns:a16="http://schemas.microsoft.com/office/drawing/2014/main" id="{A8FB0D88-26F8-47D3-A1D6-C20B2064207E}"/>
              </a:ext>
            </a:extLst>
          </p:cNvPr>
          <p:cNvSpPr txBox="1">
            <a:spLocks/>
          </p:cNvSpPr>
          <p:nvPr/>
        </p:nvSpPr>
        <p:spPr>
          <a:xfrm>
            <a:off x="76200" y="6253178"/>
            <a:ext cx="10923233" cy="846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500"/>
              </a:spcBef>
              <a:spcAft>
                <a:spcPts val="1000"/>
              </a:spcAft>
              <a:buFont typeface="Arial" panose="020B0604020202020204" pitchFamily="34" charset="0"/>
              <a:buNone/>
            </a:pPr>
            <a:r>
              <a:rPr lang="en-GB" sz="800" b="1" dirty="0">
                <a:solidFill>
                  <a:srgbClr val="E61A52"/>
                </a:solidFill>
                <a:ea typeface="Corbel" panose="020B0503020204020204" pitchFamily="34" charset="0"/>
                <a:cs typeface="Times New Roman" panose="02020603050405020304" pitchFamily="18" charset="0"/>
              </a:rPr>
              <a:t>(1) </a:t>
            </a:r>
            <a:r>
              <a:rPr lang="nl-NL" sz="900" dirty="0">
                <a:solidFill>
                  <a:srgbClr val="E61A52"/>
                </a:solidFill>
                <a:hlinkClick r:id="rId2">
                  <a:extLst>
                    <a:ext uri="{A12FA001-AC4F-418D-AE19-62706E023703}">
                      <ahyp:hlinkClr xmlns="" xmlns:ahyp="http://schemas.microsoft.com/office/drawing/2018/hyperlinkcolor" val="tx"/>
                    </a:ext>
                  </a:extLst>
                </a:hlinkClick>
              </a:rPr>
              <a:t>https://www.whitbyschool.org/passionforlearning/differentiated-learning-why-one-size-fits-all-doesnt-work-in-education#:~:text=Research%20finds%20that%20students%20immersed,size%2Dfits%2Dall%20lecture</a:t>
            </a:r>
            <a:r>
              <a:rPr lang="nl-NL" sz="900" dirty="0">
                <a:solidFill>
                  <a:srgbClr val="E61A52"/>
                </a:solidFill>
              </a:rPr>
              <a:t>. </a:t>
            </a:r>
          </a:p>
        </p:txBody>
      </p:sp>
      <p:pic>
        <p:nvPicPr>
          <p:cNvPr id="6" name="Picture 5">
            <a:extLst>
              <a:ext uri="{FF2B5EF4-FFF2-40B4-BE49-F238E27FC236}">
                <a16:creationId xmlns:a16="http://schemas.microsoft.com/office/drawing/2014/main" id="{3957EBC9-896F-4957-AFF5-232E9B4A09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866" y="1906480"/>
            <a:ext cx="5140914" cy="3429000"/>
          </a:xfrm>
          <a:prstGeom prst="rect">
            <a:avLst/>
          </a:prstGeom>
        </p:spPr>
      </p:pic>
    </p:spTree>
    <p:extLst>
      <p:ext uri="{BB962C8B-B14F-4D97-AF65-F5344CB8AC3E}">
        <p14:creationId xmlns:p14="http://schemas.microsoft.com/office/powerpoint/2010/main" val="165103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704850" y="303270"/>
            <a:ext cx="11083956" cy="1248576"/>
          </a:xfrm>
        </p:spPr>
        <p:txBody>
          <a:bodyPr>
            <a:normAutofit fontScale="90000"/>
          </a:bodyPr>
          <a:lstStyle/>
          <a:p>
            <a:pPr>
              <a:lnSpc>
                <a:spcPct val="115000"/>
              </a:lnSpc>
              <a:spcBef>
                <a:spcPts val="500"/>
              </a:spcBef>
              <a:spcAft>
                <a:spcPts val="1000"/>
              </a:spcAft>
            </a:pPr>
            <a:r>
              <a:rPr lang="et-EE" dirty="0" smtClean="0">
                <a:effectLst/>
                <a:latin typeface="+mn-lt"/>
                <a:ea typeface="Corbel" panose="020B0503020204020204" pitchFamily="34" charset="0"/>
                <a:cs typeface="Times New Roman" panose="02020603050405020304" pitchFamily="18" charset="0"/>
              </a:rPr>
              <a:t>Üks suurus ei sobi kõigile</a:t>
            </a:r>
            <a:r>
              <a:rPr lang="en-GB" dirty="0" smtClean="0">
                <a:effectLst/>
                <a:latin typeface="+mn-lt"/>
                <a:ea typeface="Corbel" panose="020B0503020204020204" pitchFamily="34" charset="0"/>
                <a:cs typeface="Times New Roman" panose="02020603050405020304" pitchFamily="18" charset="0"/>
              </a:rPr>
              <a:t>…</a:t>
            </a:r>
            <a:r>
              <a:rPr lang="en-GB" i="1" dirty="0">
                <a:effectLst/>
                <a:latin typeface="+mn-lt"/>
                <a:ea typeface="Corbel" panose="020B0503020204020204" pitchFamily="34" charset="0"/>
                <a:cs typeface="Times New Roman" panose="02020603050405020304" pitchFamily="18" charset="0"/>
              </a:rPr>
              <a:t/>
            </a:r>
            <a:br>
              <a:rPr lang="en-GB" i="1" dirty="0">
                <a:effectLst/>
                <a:latin typeface="+mn-lt"/>
                <a:ea typeface="Corbel" panose="020B0503020204020204" pitchFamily="34" charset="0"/>
                <a:cs typeface="Times New Roman" panose="02020603050405020304" pitchFamily="18" charset="0"/>
              </a:rPr>
            </a:br>
            <a:r>
              <a:rPr lang="en-GB" sz="3100" dirty="0" smtClean="0">
                <a:effectLst/>
                <a:ea typeface="Corbel" panose="020B0503020204020204" pitchFamily="34" charset="0"/>
                <a:cs typeface="Times New Roman" panose="02020603050405020304" pitchFamily="18" charset="0"/>
              </a:rPr>
              <a:t>2.</a:t>
            </a:r>
            <a:r>
              <a:rPr lang="et-EE" sz="3100" dirty="0" smtClean="0">
                <a:effectLst/>
                <a:ea typeface="Corbel" panose="020B0503020204020204" pitchFamily="34" charset="0"/>
                <a:cs typeface="Times New Roman" panose="02020603050405020304" pitchFamily="18" charset="0"/>
              </a:rPr>
              <a:t>4</a:t>
            </a:r>
            <a:r>
              <a:rPr lang="en-GB" sz="3100" dirty="0" smtClean="0">
                <a:effectLst/>
                <a:ea typeface="Corbel" panose="020B0503020204020204" pitchFamily="34" charset="0"/>
                <a:cs typeface="Times New Roman" panose="02020603050405020304" pitchFamily="18" charset="0"/>
              </a:rPr>
              <a:t> </a:t>
            </a:r>
            <a:r>
              <a:rPr lang="et-EE" sz="3100" dirty="0" smtClean="0">
                <a:effectLst/>
                <a:ea typeface="Corbel" panose="020B0503020204020204" pitchFamily="34" charset="0"/>
                <a:cs typeface="Times New Roman" panose="02020603050405020304" pitchFamily="18" charset="0"/>
              </a:rPr>
              <a:t>Kuidas diferentseeritud õpetamine </a:t>
            </a:r>
            <a:r>
              <a:rPr lang="et-EE" sz="3100" dirty="0">
                <a:ea typeface="Corbel" panose="020B0503020204020204" pitchFamily="34" charset="0"/>
                <a:cs typeface="Times New Roman" panose="02020603050405020304" pitchFamily="18" charset="0"/>
              </a:rPr>
              <a:t>toetab </a:t>
            </a:r>
            <a:r>
              <a:rPr lang="et-EE" sz="3100" dirty="0" smtClean="0">
                <a:ea typeface="Corbel" panose="020B0503020204020204" pitchFamily="34" charset="0"/>
                <a:cs typeface="Times New Roman" panose="02020603050405020304" pitchFamily="18" charset="0"/>
              </a:rPr>
              <a:t>õppijat paremini</a:t>
            </a:r>
            <a:r>
              <a:rPr lang="en-GB" sz="3100" dirty="0" smtClean="0">
                <a:effectLst/>
                <a:ea typeface="Corbel" panose="020B0503020204020204" pitchFamily="34" charset="0"/>
                <a:cs typeface="Times New Roman" panose="02020603050405020304" pitchFamily="18" charset="0"/>
              </a:rPr>
              <a:t>?</a:t>
            </a:r>
            <a:endParaRPr lang="en-GB" sz="44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403194" y="1639194"/>
            <a:ext cx="6148466" cy="4351338"/>
          </a:xfrm>
        </p:spPr>
        <p:txBody>
          <a:bodyPr>
            <a:normAutofit fontScale="85000" lnSpcReduction="10000"/>
          </a:bodyPr>
          <a:lstStyle/>
          <a:p>
            <a:pPr algn="just">
              <a:lnSpc>
                <a:spcPct val="115000"/>
              </a:lnSpc>
              <a:spcBef>
                <a:spcPts val="500"/>
              </a:spcBef>
              <a:spcAft>
                <a:spcPts val="1000"/>
              </a:spcAft>
            </a:pPr>
            <a:r>
              <a:rPr lang="en-GB" sz="1800" dirty="0" err="1">
                <a:ea typeface="Corbel" panose="020B0503020204020204" pitchFamily="34" charset="0"/>
                <a:cs typeface="Times New Roman" panose="02020603050405020304" pitchFamily="18" charset="0"/>
              </a:rPr>
              <a:t>Diferentseeritud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viitab</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õpetamisstiilile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mis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võimaldab</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õpilastel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klassiruumis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iseseisvamalt</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töötada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ja</a:t>
            </a:r>
            <a:r>
              <a:rPr lang="en-GB" sz="1800" dirty="0">
                <a:ea typeface="Corbel" panose="020B0503020204020204" pitchFamily="34" charset="0"/>
                <a:cs typeface="Times New Roman" panose="02020603050405020304" pitchFamily="18" charset="0"/>
              </a:rPr>
              <a:t> </a:t>
            </a:r>
            <a:r>
              <a:rPr lang="en-GB" sz="1800" dirty="0" err="1" smtClean="0">
                <a:ea typeface="Corbel" panose="020B0503020204020204" pitchFamily="34" charset="0"/>
                <a:cs typeface="Times New Roman" panose="02020603050405020304" pitchFamily="18" charset="0"/>
              </a:rPr>
              <a:t>ko</a:t>
            </a:r>
            <a:r>
              <a:rPr lang="et-EE" sz="1800" dirty="0" err="1" smtClean="0">
                <a:ea typeface="Corbel" panose="020B0503020204020204" pitchFamily="34" charset="0"/>
                <a:cs typeface="Times New Roman" panose="02020603050405020304" pitchFamily="18" charset="0"/>
              </a:rPr>
              <a:t>nstrueerida</a:t>
            </a:r>
            <a:r>
              <a:rPr lang="en-GB" sz="1800" dirty="0" smtClean="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õppetunde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vastavalt</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oma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õpistiilidele</a:t>
            </a:r>
            <a:r>
              <a:rPr lang="en-GB" sz="1800" dirty="0">
                <a:ea typeface="Corbel" panose="020B0503020204020204" pitchFamily="34" charset="0"/>
                <a:cs typeface="Times New Roman" panose="02020603050405020304" pitchFamily="18" charset="0"/>
              </a:rPr>
              <a:t>. (1) </a:t>
            </a:r>
            <a:r>
              <a:rPr lang="en-GB" sz="1800" dirty="0" err="1">
                <a:ea typeface="Corbel" panose="020B0503020204020204" pitchFamily="34" charset="0"/>
                <a:cs typeface="Times New Roman" panose="02020603050405020304" pitchFamily="18" charset="0"/>
              </a:rPr>
              <a:t>Teisisõnu</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annab</a:t>
            </a:r>
            <a:r>
              <a:rPr lang="en-GB" sz="1800" dirty="0">
                <a:ea typeface="Corbel" panose="020B0503020204020204" pitchFamily="34" charset="0"/>
                <a:cs typeface="Times New Roman" panose="02020603050405020304" pitchFamily="18" charset="0"/>
              </a:rPr>
              <a:t> see </a:t>
            </a:r>
            <a:r>
              <a:rPr lang="en-GB" sz="1800" dirty="0" err="1">
                <a:ea typeface="Corbel" panose="020B0503020204020204" pitchFamily="34" charset="0"/>
                <a:cs typeface="Times New Roman" panose="02020603050405020304" pitchFamily="18" charset="0"/>
              </a:rPr>
              <a:t>õpetamisstiil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õpilastele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võimaluse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kohandada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oma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õpikogemusi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nii</a:t>
            </a:r>
            <a:r>
              <a:rPr lang="en-GB" sz="1800" dirty="0">
                <a:ea typeface="Corbel" panose="020B0503020204020204" pitchFamily="34" charset="0"/>
                <a:cs typeface="Times New Roman" panose="02020603050405020304" pitchFamily="18" charset="0"/>
              </a:rPr>
              <a:t>, et need </a:t>
            </a:r>
            <a:r>
              <a:rPr lang="en-GB" sz="1800" dirty="0" err="1">
                <a:ea typeface="Corbel" panose="020B0503020204020204" pitchFamily="34" charset="0"/>
                <a:cs typeface="Times New Roman" panose="02020603050405020304" pitchFamily="18" charset="0"/>
              </a:rPr>
              <a:t>vastaksid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kõige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paremini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nende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ainulaadsetele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vajadustele</a:t>
            </a:r>
            <a:r>
              <a:rPr lang="en-GB" sz="1800" dirty="0">
                <a:ea typeface="Corbel" panose="020B0503020204020204" pitchFamily="34" charset="0"/>
                <a:cs typeface="Times New Roman" panose="02020603050405020304" pitchFamily="18" charset="0"/>
              </a:rPr>
              <a:t>. </a:t>
            </a:r>
            <a:endParaRPr lang="et-EE" sz="1800" dirty="0" smtClean="0">
              <a:ea typeface="Corbel" panose="020B0503020204020204" pitchFamily="34" charset="0"/>
              <a:cs typeface="Times New Roman" panose="02020603050405020304" pitchFamily="18" charset="0"/>
            </a:endParaRPr>
          </a:p>
          <a:p>
            <a:pPr algn="just">
              <a:lnSpc>
                <a:spcPct val="115000"/>
              </a:lnSpc>
              <a:spcBef>
                <a:spcPts val="500"/>
              </a:spcBef>
              <a:spcAft>
                <a:spcPts val="1000"/>
              </a:spcAft>
            </a:pPr>
            <a:r>
              <a:rPr lang="en-GB" sz="1800" dirty="0" err="1">
                <a:ea typeface="Corbel" panose="020B0503020204020204" pitchFamily="34" charset="0"/>
                <a:cs typeface="Times New Roman" panose="02020603050405020304" pitchFamily="18" charset="0"/>
              </a:rPr>
              <a:t>Mõelgem</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näiteks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algkooli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matemaatika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peale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Lihtsa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liitmise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selgitamine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või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isegi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selle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demonstreerimine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tahvlil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võib</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kõnetada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ainult</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teatud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õpilasi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Tegelikkuses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võivad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sotsiaalsed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õppijad</a:t>
            </a:r>
            <a:r>
              <a:rPr lang="en-GB" sz="1800" dirty="0">
                <a:ea typeface="Corbel" panose="020B0503020204020204" pitchFamily="34" charset="0"/>
                <a:cs typeface="Times New Roman" panose="02020603050405020304" pitchFamily="18" charset="0"/>
              </a:rPr>
              <a:t> õppida </a:t>
            </a:r>
            <a:r>
              <a:rPr lang="en-GB" sz="1800" dirty="0" err="1">
                <a:ea typeface="Corbel" panose="020B0503020204020204" pitchFamily="34" charset="0"/>
                <a:cs typeface="Times New Roman" panose="02020603050405020304" pitchFamily="18" charset="0"/>
              </a:rPr>
              <a:t>kõige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paremini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kui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nad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töötavad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rühmades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mis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suudavad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koos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probleeme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lahendada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Klotsikomplekt</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võib</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aidata</a:t>
            </a:r>
            <a:r>
              <a:rPr lang="en-GB" sz="1800" dirty="0">
                <a:ea typeface="Corbel" panose="020B0503020204020204" pitchFamily="34" charset="0"/>
                <a:cs typeface="Times New Roman" panose="02020603050405020304" pitchFamily="18" charset="0"/>
              </a:rPr>
              <a:t> </a:t>
            </a:r>
            <a:r>
              <a:rPr lang="et-EE" sz="1800" dirty="0" smtClean="0">
                <a:ea typeface="Corbel" panose="020B0503020204020204" pitchFamily="34" charset="0"/>
                <a:cs typeface="Times New Roman" panose="02020603050405020304" pitchFamily="18" charset="0"/>
              </a:rPr>
              <a:t>taktiilsetel</a:t>
            </a:r>
            <a:r>
              <a:rPr lang="en-GB" sz="1800" dirty="0" smtClean="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õppijatel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matemaatilist</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mõistet</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visualiseerida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Ja</a:t>
            </a:r>
            <a:r>
              <a:rPr lang="en-GB" sz="1800" dirty="0">
                <a:ea typeface="Corbel" panose="020B0503020204020204" pitchFamily="34" charset="0"/>
                <a:cs typeface="Times New Roman" panose="02020603050405020304" pitchFamily="18" charset="0"/>
              </a:rPr>
              <a:t> </a:t>
            </a:r>
            <a:r>
              <a:rPr lang="et-EE" sz="1800" dirty="0" smtClean="0">
                <a:ea typeface="Corbel" panose="020B0503020204020204" pitchFamily="34" charset="0"/>
                <a:cs typeface="Times New Roman" panose="02020603050405020304" pitchFamily="18" charset="0"/>
              </a:rPr>
              <a:t>individuaalsed</a:t>
            </a:r>
            <a:r>
              <a:rPr lang="en-GB" sz="1800" dirty="0" smtClean="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õppijad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võivad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kõige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paremini</a:t>
            </a:r>
            <a:r>
              <a:rPr lang="en-GB" sz="1800" dirty="0">
                <a:ea typeface="Corbel" panose="020B0503020204020204" pitchFamily="34" charset="0"/>
                <a:cs typeface="Times New Roman" panose="02020603050405020304" pitchFamily="18" charset="0"/>
              </a:rPr>
              <a:t> õppida, </a:t>
            </a:r>
            <a:r>
              <a:rPr lang="en-GB" sz="1800" dirty="0" err="1">
                <a:ea typeface="Corbel" panose="020B0503020204020204" pitchFamily="34" charset="0"/>
                <a:cs typeface="Times New Roman" panose="02020603050405020304" pitchFamily="18" charset="0"/>
              </a:rPr>
              <a:t>kui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nad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võtavad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harjutustöölehed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vaiksesse</a:t>
            </a:r>
            <a:r>
              <a:rPr lang="en-GB" sz="1800" dirty="0">
                <a:ea typeface="Corbel" panose="020B0503020204020204" pitchFamily="34" charset="0"/>
                <a:cs typeface="Times New Roman" panose="02020603050405020304" pitchFamily="18" charset="0"/>
              </a:rPr>
              <a:t> </a:t>
            </a:r>
            <a:r>
              <a:rPr lang="en-GB" sz="1800" dirty="0" err="1" smtClean="0">
                <a:ea typeface="Corbel" panose="020B0503020204020204" pitchFamily="34" charset="0"/>
                <a:cs typeface="Times New Roman" panose="02020603050405020304" pitchFamily="18" charset="0"/>
              </a:rPr>
              <a:t>nurka</a:t>
            </a:r>
            <a:r>
              <a:rPr lang="et-EE" sz="1800" dirty="0" smtClean="0">
                <a:ea typeface="Corbel" panose="020B0503020204020204" pitchFamily="34" charset="0"/>
                <a:cs typeface="Times New Roman" panose="02020603050405020304" pitchFamily="18" charset="0"/>
              </a:rPr>
              <a:t> kaasa</a:t>
            </a:r>
            <a:r>
              <a:rPr lang="en-GB" sz="1800" dirty="0" smtClean="0">
                <a:ea typeface="Corbel" panose="020B0503020204020204" pitchFamily="34" charset="0"/>
                <a:cs typeface="Times New Roman" panose="02020603050405020304" pitchFamily="18" charset="0"/>
              </a:rPr>
              <a:t>.</a:t>
            </a:r>
            <a:r>
              <a:rPr lang="en-GB" sz="1800" dirty="0" smtClean="0">
                <a:effectLst/>
                <a:ea typeface="Corbel" panose="020B0503020204020204" pitchFamily="34" charset="0"/>
                <a:cs typeface="Times New Roman" panose="02020603050405020304" pitchFamily="18" charset="0"/>
              </a:rPr>
              <a:t>  </a:t>
            </a:r>
            <a:endParaRPr lang="en-GB" sz="1800" dirty="0">
              <a:effectLst/>
              <a:ea typeface="Corbel" panose="020B0503020204020204" pitchFamily="34" charset="0"/>
              <a:cs typeface="Times New Roman" panose="02020603050405020304" pitchFamily="18" charset="0"/>
            </a:endParaRPr>
          </a:p>
          <a:p>
            <a:pPr marL="457200" lvl="1" indent="0" algn="just">
              <a:lnSpc>
                <a:spcPct val="115000"/>
              </a:lnSpc>
              <a:spcAft>
                <a:spcPts val="1000"/>
              </a:spcAft>
              <a:buNone/>
            </a:pPr>
            <a:r>
              <a:rPr lang="en-GB" sz="800" dirty="0">
                <a:solidFill>
                  <a:srgbClr val="E61A52"/>
                </a:solidFill>
                <a:ea typeface="Corbel" panose="020B0503020204020204" pitchFamily="34" charset="0"/>
                <a:cs typeface="Times New Roman" panose="02020603050405020304" pitchFamily="18" charset="0"/>
              </a:rPr>
              <a:t>(</a:t>
            </a:r>
            <a:r>
              <a:rPr lang="en-GB" sz="800" dirty="0">
                <a:solidFill>
                  <a:srgbClr val="E61A52"/>
                </a:solidFill>
                <a:effectLst/>
                <a:ea typeface="Corbel" panose="020B0503020204020204" pitchFamily="34" charset="0"/>
                <a:cs typeface="Times New Roman" panose="02020603050405020304" pitchFamily="18" charset="0"/>
              </a:rPr>
              <a:t>1)</a:t>
            </a:r>
            <a:r>
              <a:rPr lang="en-GB" sz="800" u="sng" dirty="0">
                <a:solidFill>
                  <a:srgbClr val="E61A52"/>
                </a:solidFill>
                <a:effectLst/>
                <a:ea typeface="Corbel" panose="020B0503020204020204" pitchFamily="34" charset="0"/>
                <a:cs typeface="Times New Roman" panose="02020603050405020304" pitchFamily="18" charset="0"/>
                <a:hlinkClick r:id="rId2">
                  <a:extLst>
                    <a:ext uri="{A12FA001-AC4F-418D-AE19-62706E023703}">
                      <ahyp:hlinkClr xmlns="" xmlns:ahyp="http://schemas.microsoft.com/office/drawing/2018/hyperlinkcolor" val="tx"/>
                    </a:ext>
                  </a:extLst>
                </a:hlinkClick>
              </a:rPr>
              <a:t>https://www.whitbyschool.org/passionforlearning/differentiated-learning-why-one-size-fits-all-doesnt-work-in-education#:~:text=Unfortunately%20the%20%22one%20size%20fits,be%20prepared%20for%20future%20success</a:t>
            </a:r>
            <a:r>
              <a:rPr lang="en-GB" sz="800" dirty="0">
                <a:solidFill>
                  <a:srgbClr val="E61A52"/>
                </a:solidFill>
                <a:effectLst/>
                <a:ea typeface="Corbel" panose="020B0503020204020204" pitchFamily="34" charset="0"/>
                <a:cs typeface="Times New Roman" panose="02020603050405020304" pitchFamily="18" charset="0"/>
              </a:rPr>
              <a:t>. </a:t>
            </a:r>
          </a:p>
        </p:txBody>
      </p:sp>
      <p:pic>
        <p:nvPicPr>
          <p:cNvPr id="5" name="Picture 4">
            <a:hlinkClick r:id="rId3"/>
            <a:extLst>
              <a:ext uri="{FF2B5EF4-FFF2-40B4-BE49-F238E27FC236}">
                <a16:creationId xmlns:a16="http://schemas.microsoft.com/office/drawing/2014/main" id="{D8646445-78DF-4E47-9353-16C81FBEAA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87" t="10823" r="9307" b="5574"/>
          <a:stretch/>
        </p:blipFill>
        <p:spPr>
          <a:xfrm>
            <a:off x="6216248" y="1813890"/>
            <a:ext cx="6148466" cy="3256888"/>
          </a:xfrm>
          <a:prstGeom prst="rect">
            <a:avLst/>
          </a:prstGeom>
        </p:spPr>
      </p:pic>
      <p:pic>
        <p:nvPicPr>
          <p:cNvPr id="6" name="Picture 5">
            <a:hlinkClick r:id="rId5"/>
            <a:extLst>
              <a:ext uri="{FF2B5EF4-FFF2-40B4-BE49-F238E27FC236}">
                <a16:creationId xmlns:a16="http://schemas.microsoft.com/office/drawing/2014/main" id="{C9B82402-452F-45C9-89F6-C302CE6F7293}"/>
              </a:ext>
            </a:extLst>
          </p:cNvPr>
          <p:cNvPicPr>
            <a:picLocks noChangeAspect="1"/>
          </p:cNvPicPr>
          <p:nvPr/>
        </p:nvPicPr>
        <p:blipFill>
          <a:blip r:embed="rId6"/>
          <a:stretch>
            <a:fillRect/>
          </a:stretch>
        </p:blipFill>
        <p:spPr>
          <a:xfrm>
            <a:off x="7119892" y="2095130"/>
            <a:ext cx="4412202" cy="2381163"/>
          </a:xfrm>
          <a:prstGeom prst="rect">
            <a:avLst/>
          </a:prstGeom>
        </p:spPr>
      </p:pic>
      <p:sp>
        <p:nvSpPr>
          <p:cNvPr id="7" name="Titel 1">
            <a:extLst>
              <a:ext uri="{FF2B5EF4-FFF2-40B4-BE49-F238E27FC236}">
                <a16:creationId xmlns:a16="http://schemas.microsoft.com/office/drawing/2014/main" id="{0B092CA2-DE98-49BD-8537-7B8ACFF6ED21}"/>
              </a:ext>
            </a:extLst>
          </p:cNvPr>
          <p:cNvSpPr txBox="1">
            <a:spLocks/>
          </p:cNvSpPr>
          <p:nvPr/>
        </p:nvSpPr>
        <p:spPr>
          <a:xfrm>
            <a:off x="6724650" y="4745798"/>
            <a:ext cx="5064156" cy="627813"/>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algn="ctr"/>
            <a:r>
              <a:rPr lang="et-EE" sz="2000" b="1" dirty="0" smtClean="0">
                <a:latin typeface="Corbel" panose="020B0503020204020204" pitchFamily="34" charset="0"/>
                <a:ea typeface="Corbel" panose="020B0503020204020204" pitchFamily="34" charset="0"/>
                <a:cs typeface="Times New Roman" panose="02020603050405020304" pitchFamily="18" charset="0"/>
              </a:rPr>
              <a:t>Klikkige ülevalolevale pildile, et näha kuidas diferentseeritud õpetamine on praktikas õppijatele kasulik!</a:t>
            </a:r>
            <a:endParaRPr lang="en-GB" sz="2000" b="1" dirty="0">
              <a:latin typeface="Corbel" panose="020B0503020204020204" pitchFamily="34" charset="0"/>
              <a:ea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4031026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838200" y="557259"/>
            <a:ext cx="10515600" cy="1268366"/>
          </a:xfrm>
        </p:spPr>
        <p:txBody>
          <a:bodyPr>
            <a:normAutofit fontScale="90000"/>
          </a:bodyPr>
          <a:lstStyle/>
          <a:p>
            <a:pPr>
              <a:lnSpc>
                <a:spcPct val="115000"/>
              </a:lnSpc>
              <a:spcBef>
                <a:spcPts val="500"/>
              </a:spcBef>
              <a:spcAft>
                <a:spcPts val="1000"/>
              </a:spcAft>
            </a:pPr>
            <a:r>
              <a:rPr lang="et-EE" dirty="0" smtClean="0">
                <a:effectLst/>
                <a:latin typeface="+mn-lt"/>
                <a:ea typeface="Corbel" panose="020B0503020204020204" pitchFamily="34" charset="0"/>
                <a:cs typeface="Times New Roman" panose="02020603050405020304" pitchFamily="18" charset="0"/>
              </a:rPr>
              <a:t>Üks suurus ei sobi kõigile</a:t>
            </a:r>
            <a:r>
              <a:rPr lang="en-GB" dirty="0" smtClean="0">
                <a:effectLst/>
                <a:latin typeface="+mn-lt"/>
                <a:ea typeface="Corbel" panose="020B0503020204020204" pitchFamily="34" charset="0"/>
                <a:cs typeface="Times New Roman" panose="02020603050405020304" pitchFamily="18" charset="0"/>
              </a:rPr>
              <a:t>…</a:t>
            </a:r>
            <a:r>
              <a:rPr lang="en-GB" i="1" dirty="0">
                <a:effectLst/>
                <a:latin typeface="+mn-lt"/>
                <a:ea typeface="Corbel" panose="020B0503020204020204" pitchFamily="34" charset="0"/>
                <a:cs typeface="Times New Roman" panose="02020603050405020304" pitchFamily="18" charset="0"/>
              </a:rPr>
              <a:t/>
            </a:r>
            <a:br>
              <a:rPr lang="en-GB" i="1" dirty="0">
                <a:effectLst/>
                <a:latin typeface="+mn-lt"/>
                <a:ea typeface="Corbel" panose="020B0503020204020204" pitchFamily="34" charset="0"/>
                <a:cs typeface="Times New Roman" panose="02020603050405020304" pitchFamily="18" charset="0"/>
              </a:rPr>
            </a:br>
            <a:r>
              <a:rPr lang="en-GB" sz="3100" dirty="0" smtClean="0">
                <a:effectLst/>
                <a:latin typeface="+mn-lt"/>
                <a:ea typeface="Corbel" panose="020B0503020204020204" pitchFamily="34" charset="0"/>
                <a:cs typeface="Times New Roman" panose="02020603050405020304" pitchFamily="18" charset="0"/>
              </a:rPr>
              <a:t>2.</a:t>
            </a:r>
            <a:r>
              <a:rPr lang="et-EE" sz="3100" dirty="0" smtClean="0">
                <a:effectLst/>
                <a:latin typeface="+mn-lt"/>
                <a:ea typeface="Corbel" panose="020B0503020204020204" pitchFamily="34" charset="0"/>
                <a:cs typeface="Times New Roman" panose="02020603050405020304" pitchFamily="18" charset="0"/>
              </a:rPr>
              <a:t>5</a:t>
            </a:r>
            <a:r>
              <a:rPr lang="en-GB" sz="3100" dirty="0" smtClean="0">
                <a:effectLst/>
                <a:latin typeface="+mn-lt"/>
                <a:ea typeface="Corbel" panose="020B0503020204020204" pitchFamily="34" charset="0"/>
                <a:cs typeface="Times New Roman" panose="02020603050405020304" pitchFamily="18" charset="0"/>
              </a:rPr>
              <a:t> </a:t>
            </a:r>
            <a:r>
              <a:rPr lang="et-EE" sz="3100" dirty="0" smtClean="0">
                <a:effectLst/>
                <a:latin typeface="+mn-lt"/>
                <a:ea typeface="Corbel" panose="020B0503020204020204" pitchFamily="34" charset="0"/>
                <a:cs typeface="Times New Roman" panose="02020603050405020304" pitchFamily="18" charset="0"/>
              </a:rPr>
              <a:t>Täiendav lugemine</a:t>
            </a:r>
            <a:endParaRPr lang="en-GB" sz="31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solidFill>
            <a:srgbClr val="E61A52"/>
          </a:solidFill>
        </p:spPr>
        <p:txBody>
          <a:bodyPr>
            <a:normAutofit/>
          </a:bodyPr>
          <a:lstStyle/>
          <a:p>
            <a:pPr marL="0" indent="0" algn="ctr">
              <a:lnSpc>
                <a:spcPct val="115000"/>
              </a:lnSpc>
              <a:spcBef>
                <a:spcPts val="500"/>
              </a:spcBef>
              <a:spcAft>
                <a:spcPts val="1000"/>
              </a:spcAft>
              <a:buNone/>
            </a:pPr>
            <a:endParaRPr lang="en-GB" sz="2000" dirty="0">
              <a:solidFill>
                <a:schemeClr val="bg1"/>
              </a:solidFill>
              <a:effectLst/>
              <a:ea typeface="Corbel" panose="020B0503020204020204" pitchFamily="34" charset="0"/>
              <a:cs typeface="Times New Roman" panose="02020603050405020304" pitchFamily="18" charset="0"/>
            </a:endParaRPr>
          </a:p>
          <a:p>
            <a:pPr marL="0" indent="0" algn="ctr">
              <a:lnSpc>
                <a:spcPct val="115000"/>
              </a:lnSpc>
              <a:spcBef>
                <a:spcPts val="500"/>
              </a:spcBef>
              <a:spcAft>
                <a:spcPts val="1000"/>
              </a:spcAft>
              <a:buNone/>
            </a:pPr>
            <a:r>
              <a:rPr lang="et-EE" sz="2000" b="1" dirty="0" smtClean="0">
                <a:solidFill>
                  <a:schemeClr val="bg1"/>
                </a:solidFill>
                <a:ea typeface="Corbel" panose="020B0503020204020204" pitchFamily="34" charset="0"/>
                <a:cs typeface="Times New Roman" panose="02020603050405020304" pitchFamily="18" charset="0"/>
              </a:rPr>
              <a:t>Samm</a:t>
            </a:r>
            <a:r>
              <a:rPr lang="en-GB" sz="2000" b="1" dirty="0" smtClean="0">
                <a:solidFill>
                  <a:schemeClr val="bg1"/>
                </a:solidFill>
                <a:ea typeface="Corbel" panose="020B0503020204020204" pitchFamily="34" charset="0"/>
                <a:cs typeface="Times New Roman" panose="02020603050405020304" pitchFamily="18" charset="0"/>
              </a:rPr>
              <a:t> </a:t>
            </a:r>
            <a:r>
              <a:rPr lang="en-GB" sz="2000" b="1" dirty="0">
                <a:solidFill>
                  <a:schemeClr val="bg1"/>
                </a:solidFill>
                <a:ea typeface="Corbel" panose="020B0503020204020204" pitchFamily="34" charset="0"/>
                <a:cs typeface="Times New Roman" panose="02020603050405020304" pitchFamily="18" charset="0"/>
              </a:rPr>
              <a:t>1: </a:t>
            </a:r>
            <a:r>
              <a:rPr lang="et-EE" sz="2000" b="1" dirty="0" smtClean="0">
                <a:solidFill>
                  <a:schemeClr val="bg1"/>
                </a:solidFill>
                <a:ea typeface="Corbel" panose="020B0503020204020204" pitchFamily="34" charset="0"/>
                <a:cs typeface="Times New Roman" panose="02020603050405020304" pitchFamily="18" charset="0"/>
              </a:rPr>
              <a:t>Võtke 15 minutit </a:t>
            </a:r>
            <a:r>
              <a:rPr lang="et-EE" sz="2000" b="1" dirty="0" err="1" smtClean="0">
                <a:solidFill>
                  <a:schemeClr val="bg1"/>
                </a:solidFill>
                <a:ea typeface="Corbel" panose="020B0503020204020204" pitchFamily="34" charset="0"/>
                <a:cs typeface="Times New Roman" panose="02020603050405020304" pitchFamily="18" charset="0"/>
              </a:rPr>
              <a:t>alloleva</a:t>
            </a:r>
            <a:r>
              <a:rPr lang="et-EE" sz="2000" b="1" dirty="0" smtClean="0">
                <a:solidFill>
                  <a:schemeClr val="bg1"/>
                </a:solidFill>
                <a:ea typeface="Corbel" panose="020B0503020204020204" pitchFamily="34" charset="0"/>
                <a:cs typeface="Times New Roman" panose="02020603050405020304" pitchFamily="18" charset="0"/>
              </a:rPr>
              <a:t> artikli kiireks läbivaatamiseks </a:t>
            </a:r>
          </a:p>
          <a:p>
            <a:pPr marL="0" indent="0" algn="ctr">
              <a:lnSpc>
                <a:spcPct val="115000"/>
              </a:lnSpc>
              <a:spcBef>
                <a:spcPts val="500"/>
              </a:spcBef>
              <a:spcAft>
                <a:spcPts val="1000"/>
              </a:spcAft>
              <a:buNone/>
            </a:pPr>
            <a:r>
              <a:rPr lang="et-EE" sz="2000" b="1" dirty="0" smtClean="0">
                <a:solidFill>
                  <a:schemeClr val="bg1"/>
                </a:solidFill>
                <a:effectLst/>
                <a:ea typeface="Corbel" panose="020B0503020204020204" pitchFamily="34" charset="0"/>
                <a:cs typeface="Times New Roman" panose="02020603050405020304" pitchFamily="18" charset="0"/>
                <a:hlinkClick r:id="rId2"/>
              </a:rPr>
              <a:t>ÕPPIJAKESKNE ÕPPIMINE</a:t>
            </a:r>
            <a:r>
              <a:rPr lang="en-GB" sz="2000" b="1" dirty="0" smtClean="0">
                <a:solidFill>
                  <a:schemeClr val="bg1"/>
                </a:solidFill>
                <a:effectLst/>
                <a:ea typeface="Corbel" panose="020B0503020204020204" pitchFamily="34" charset="0"/>
                <a:cs typeface="Times New Roman" panose="02020603050405020304" pitchFamily="18" charset="0"/>
                <a:hlinkClick r:id="rId2"/>
              </a:rPr>
              <a:t>: </a:t>
            </a:r>
            <a:r>
              <a:rPr lang="et-EE" sz="2000" b="1" dirty="0" smtClean="0">
                <a:solidFill>
                  <a:schemeClr val="bg1"/>
                </a:solidFill>
                <a:effectLst/>
                <a:ea typeface="Corbel" panose="020B0503020204020204" pitchFamily="34" charset="0"/>
                <a:cs typeface="Times New Roman" panose="02020603050405020304" pitchFamily="18" charset="0"/>
                <a:hlinkClick r:id="rId2"/>
              </a:rPr>
              <a:t>MIDA SEE TÄHENDAB ÕPILASTELE JA ÕPPEJÕUDUDELE</a:t>
            </a:r>
            <a:r>
              <a:rPr lang="en-GB" sz="2000" b="1" dirty="0" smtClean="0">
                <a:solidFill>
                  <a:schemeClr val="bg1"/>
                </a:solidFill>
                <a:ea typeface="Corbel" panose="020B0503020204020204" pitchFamily="34" charset="0"/>
                <a:cs typeface="Times New Roman" panose="02020603050405020304" pitchFamily="18" charset="0"/>
                <a:hlinkClick r:id="rId2"/>
              </a:rPr>
              <a:t>? </a:t>
            </a:r>
            <a:endParaRPr lang="en-GB" sz="2000" b="1" dirty="0">
              <a:solidFill>
                <a:schemeClr val="bg1"/>
              </a:solidFill>
              <a:ea typeface="Corbel" panose="020B0503020204020204" pitchFamily="34" charset="0"/>
              <a:cs typeface="Times New Roman" panose="02020603050405020304" pitchFamily="18" charset="0"/>
            </a:endParaRPr>
          </a:p>
          <a:p>
            <a:pPr marL="0" indent="0" algn="ctr">
              <a:lnSpc>
                <a:spcPct val="115000"/>
              </a:lnSpc>
              <a:spcBef>
                <a:spcPts val="500"/>
              </a:spcBef>
              <a:spcAft>
                <a:spcPts val="1000"/>
              </a:spcAft>
              <a:buNone/>
            </a:pPr>
            <a:endParaRPr lang="en-GB" sz="2000" b="1" dirty="0">
              <a:solidFill>
                <a:schemeClr val="bg1"/>
              </a:solidFill>
              <a:ea typeface="Corbel" panose="020B0503020204020204" pitchFamily="34" charset="0"/>
              <a:cs typeface="Times New Roman" panose="02020603050405020304" pitchFamily="18" charset="0"/>
            </a:endParaRPr>
          </a:p>
          <a:p>
            <a:pPr marL="0" indent="0" algn="ctr">
              <a:lnSpc>
                <a:spcPct val="115000"/>
              </a:lnSpc>
              <a:spcBef>
                <a:spcPts val="500"/>
              </a:spcBef>
              <a:spcAft>
                <a:spcPts val="1000"/>
              </a:spcAft>
              <a:buNone/>
            </a:pPr>
            <a:r>
              <a:rPr lang="et-EE" sz="2000" b="1" dirty="0" smtClean="0">
                <a:solidFill>
                  <a:schemeClr val="bg1"/>
                </a:solidFill>
                <a:ea typeface="Corbel" panose="020B0503020204020204" pitchFamily="34" charset="0"/>
                <a:cs typeface="Times New Roman" panose="02020603050405020304" pitchFamily="18" charset="0"/>
              </a:rPr>
              <a:t>Samm</a:t>
            </a:r>
            <a:r>
              <a:rPr lang="en-GB" sz="2000" b="1" dirty="0" smtClean="0">
                <a:solidFill>
                  <a:schemeClr val="bg1"/>
                </a:solidFill>
                <a:ea typeface="Corbel" panose="020B0503020204020204" pitchFamily="34" charset="0"/>
                <a:cs typeface="Times New Roman" panose="02020603050405020304" pitchFamily="18" charset="0"/>
              </a:rPr>
              <a:t> </a:t>
            </a:r>
            <a:r>
              <a:rPr lang="en-GB" sz="2000" b="1" dirty="0">
                <a:solidFill>
                  <a:schemeClr val="bg1"/>
                </a:solidFill>
                <a:ea typeface="Corbel" panose="020B0503020204020204" pitchFamily="34" charset="0"/>
                <a:cs typeface="Times New Roman" panose="02020603050405020304" pitchFamily="18" charset="0"/>
              </a:rPr>
              <a:t>2: </a:t>
            </a:r>
            <a:r>
              <a:rPr lang="et-EE" sz="2000" dirty="0" smtClean="0">
                <a:solidFill>
                  <a:schemeClr val="bg1"/>
                </a:solidFill>
                <a:ea typeface="Corbel" panose="020B0503020204020204" pitchFamily="34" charset="0"/>
                <a:cs typeface="Times New Roman" panose="02020603050405020304" pitchFamily="18" charset="0"/>
              </a:rPr>
              <a:t>Visandage peamised õppimise punktid õppijakeskse õppimise kriitika ja efektiivsuse kohta</a:t>
            </a:r>
            <a:endParaRPr lang="en-GB" sz="2000" dirty="0">
              <a:solidFill>
                <a:schemeClr val="bg1"/>
              </a:solidFill>
              <a:ea typeface="Corbel" panose="020B0503020204020204" pitchFamily="34" charset="0"/>
              <a:cs typeface="Times New Roman" panose="02020603050405020304" pitchFamily="18" charset="0"/>
            </a:endParaRPr>
          </a:p>
          <a:p>
            <a:pPr marL="0" indent="0" algn="ctr">
              <a:lnSpc>
                <a:spcPct val="115000"/>
              </a:lnSpc>
              <a:spcBef>
                <a:spcPts val="500"/>
              </a:spcBef>
              <a:spcAft>
                <a:spcPts val="1000"/>
              </a:spcAft>
              <a:buNone/>
            </a:pPr>
            <a:r>
              <a:rPr lang="en-GB" sz="2000" dirty="0">
                <a:solidFill>
                  <a:schemeClr val="bg1"/>
                </a:solidFill>
                <a:ea typeface="Corbel" panose="020B0503020204020204" pitchFamily="34" charset="0"/>
                <a:cs typeface="Times New Roman" panose="02020603050405020304" pitchFamily="18" charset="0"/>
              </a:rPr>
              <a:t> </a:t>
            </a:r>
          </a:p>
        </p:txBody>
      </p:sp>
    </p:spTree>
    <p:extLst>
      <p:ext uri="{BB962C8B-B14F-4D97-AF65-F5344CB8AC3E}">
        <p14:creationId xmlns:p14="http://schemas.microsoft.com/office/powerpoint/2010/main" val="2253395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F630C0-CAA2-4499-8511-BAA59597B572}"/>
              </a:ext>
            </a:extLst>
          </p:cNvPr>
          <p:cNvSpPr/>
          <p:nvPr/>
        </p:nvSpPr>
        <p:spPr>
          <a:xfrm>
            <a:off x="0" y="-28601"/>
            <a:ext cx="12192000" cy="6886601"/>
          </a:xfrm>
          <a:prstGeom prst="rect">
            <a:avLst/>
          </a:prstGeom>
          <a:solidFill>
            <a:srgbClr val="E6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708C663-761A-4AEF-A4D1-75C6931DFDC6}"/>
              </a:ext>
            </a:extLst>
          </p:cNvPr>
          <p:cNvSpPr/>
          <p:nvPr/>
        </p:nvSpPr>
        <p:spPr>
          <a:xfrm>
            <a:off x="276608" y="224782"/>
            <a:ext cx="11691891" cy="6053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838200" y="524240"/>
            <a:ext cx="10515600" cy="1268366"/>
          </a:xfrm>
        </p:spPr>
        <p:txBody>
          <a:bodyPr>
            <a:normAutofit fontScale="90000"/>
          </a:bodyPr>
          <a:lstStyle/>
          <a:p>
            <a:pPr>
              <a:lnSpc>
                <a:spcPct val="115000"/>
              </a:lnSpc>
              <a:spcBef>
                <a:spcPts val="500"/>
              </a:spcBef>
              <a:spcAft>
                <a:spcPts val="1000"/>
              </a:spcAft>
            </a:pPr>
            <a:r>
              <a:rPr lang="et-EE" dirty="0" smtClean="0">
                <a:effectLst/>
                <a:latin typeface="+mn-lt"/>
                <a:ea typeface="Corbel" panose="020B0503020204020204" pitchFamily="34" charset="0"/>
                <a:cs typeface="Times New Roman" panose="02020603050405020304" pitchFamily="18" charset="0"/>
              </a:rPr>
              <a:t>Üks suurus ei sobi kõigile</a:t>
            </a:r>
            <a:r>
              <a:rPr lang="en-GB" dirty="0" smtClean="0">
                <a:effectLst/>
                <a:latin typeface="+mn-lt"/>
                <a:ea typeface="Corbel" panose="020B0503020204020204" pitchFamily="34" charset="0"/>
                <a:cs typeface="Times New Roman" panose="02020603050405020304" pitchFamily="18" charset="0"/>
              </a:rPr>
              <a:t>…</a:t>
            </a:r>
            <a:r>
              <a:rPr lang="en-GB" i="1" dirty="0">
                <a:effectLst/>
                <a:latin typeface="+mn-lt"/>
                <a:ea typeface="Corbel" panose="020B0503020204020204" pitchFamily="34" charset="0"/>
                <a:cs typeface="Times New Roman" panose="02020603050405020304" pitchFamily="18" charset="0"/>
              </a:rPr>
              <a:t/>
            </a:r>
            <a:br>
              <a:rPr lang="en-GB" i="1" dirty="0">
                <a:effectLst/>
                <a:latin typeface="+mn-lt"/>
                <a:ea typeface="Corbel" panose="020B0503020204020204" pitchFamily="34" charset="0"/>
                <a:cs typeface="Times New Roman" panose="02020603050405020304" pitchFamily="18" charset="0"/>
              </a:rPr>
            </a:br>
            <a:r>
              <a:rPr lang="en-GB" sz="3100" dirty="0" smtClean="0">
                <a:effectLst/>
                <a:latin typeface="+mn-lt"/>
                <a:ea typeface="Corbel" panose="020B0503020204020204" pitchFamily="34" charset="0"/>
                <a:cs typeface="Times New Roman" panose="02020603050405020304" pitchFamily="18" charset="0"/>
              </a:rPr>
              <a:t>2.</a:t>
            </a:r>
            <a:r>
              <a:rPr lang="et-EE" sz="3100" dirty="0" smtClean="0">
                <a:effectLst/>
                <a:latin typeface="+mn-lt"/>
                <a:ea typeface="Corbel" panose="020B0503020204020204" pitchFamily="34" charset="0"/>
                <a:cs typeface="Times New Roman" panose="02020603050405020304" pitchFamily="18" charset="0"/>
              </a:rPr>
              <a:t>6</a:t>
            </a:r>
            <a:r>
              <a:rPr lang="en-GB" sz="3100" dirty="0" smtClean="0">
                <a:effectLst/>
                <a:latin typeface="+mn-lt"/>
                <a:ea typeface="Corbel" panose="020B0503020204020204" pitchFamily="34" charset="0"/>
                <a:cs typeface="Times New Roman" panose="02020603050405020304" pitchFamily="18" charset="0"/>
              </a:rPr>
              <a:t> </a:t>
            </a:r>
            <a:r>
              <a:rPr lang="et-EE" sz="3100" dirty="0" smtClean="0">
                <a:effectLst/>
                <a:latin typeface="+mn-lt"/>
                <a:ea typeface="Corbel" panose="020B0503020204020204" pitchFamily="34" charset="0"/>
                <a:cs typeface="Times New Roman" panose="02020603050405020304" pitchFamily="18" charset="0"/>
              </a:rPr>
              <a:t>Miks nüüd</a:t>
            </a:r>
            <a:r>
              <a:rPr lang="en-GB" sz="3100" dirty="0" smtClean="0">
                <a:effectLst/>
                <a:latin typeface="+mn-lt"/>
                <a:ea typeface="Corbel" panose="020B0503020204020204" pitchFamily="34" charset="0"/>
                <a:cs typeface="Times New Roman" panose="02020603050405020304" pitchFamily="18" charset="0"/>
              </a:rPr>
              <a:t>?</a:t>
            </a:r>
            <a:endParaRPr lang="en-GB" sz="31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200" y="2286318"/>
            <a:ext cx="3111500" cy="4351338"/>
          </a:xfrm>
        </p:spPr>
        <p:txBody>
          <a:bodyPr>
            <a:normAutofit/>
          </a:bodyPr>
          <a:lstStyle/>
          <a:p>
            <a:pPr marL="0" indent="0" algn="just">
              <a:lnSpc>
                <a:spcPct val="115000"/>
              </a:lnSpc>
              <a:spcBef>
                <a:spcPts val="500"/>
              </a:spcBef>
              <a:spcAft>
                <a:spcPts val="1000"/>
              </a:spcAft>
              <a:buNone/>
            </a:pPr>
            <a:r>
              <a:rPr lang="en-GB" sz="1600" dirty="0" err="1">
                <a:ea typeface="Corbel" panose="020B0503020204020204" pitchFamily="34" charset="0"/>
                <a:cs typeface="Times New Roman" panose="02020603050405020304" pitchFamily="18" charset="0"/>
              </a:rPr>
              <a:t>Alates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pandeemia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puhkemisest</a:t>
            </a:r>
            <a:r>
              <a:rPr lang="en-GB" sz="1600" dirty="0">
                <a:ea typeface="Corbel" panose="020B0503020204020204" pitchFamily="34" charset="0"/>
                <a:cs typeface="Times New Roman" panose="02020603050405020304" pitchFamily="18" charset="0"/>
              </a:rPr>
              <a:t> 2020. </a:t>
            </a:r>
            <a:r>
              <a:rPr lang="en-GB" sz="1600" dirty="0" err="1">
                <a:ea typeface="Corbel" panose="020B0503020204020204" pitchFamily="34" charset="0"/>
                <a:cs typeface="Times New Roman" panose="02020603050405020304" pitchFamily="18" charset="0"/>
              </a:rPr>
              <a:t>aasta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märtsis</a:t>
            </a:r>
            <a:r>
              <a:rPr lang="en-GB" sz="1600" dirty="0">
                <a:ea typeface="Corbel" panose="020B0503020204020204" pitchFamily="34" charset="0"/>
                <a:cs typeface="Times New Roman" panose="02020603050405020304" pitchFamily="18" charset="0"/>
              </a:rPr>
              <a:t> on </a:t>
            </a:r>
            <a:r>
              <a:rPr lang="en-GB" sz="1600" dirty="0" err="1">
                <a:ea typeface="Corbel" panose="020B0503020204020204" pitchFamily="34" charset="0"/>
                <a:cs typeface="Times New Roman" panose="02020603050405020304" pitchFamily="18" charset="0"/>
              </a:rPr>
              <a:t>hinnanguliselt</a:t>
            </a:r>
            <a:r>
              <a:rPr lang="en-GB" sz="1600" dirty="0">
                <a:ea typeface="Corbel" panose="020B0503020204020204" pitchFamily="34" charset="0"/>
                <a:cs typeface="Times New Roman" panose="02020603050405020304" pitchFamily="18" charset="0"/>
              </a:rPr>
              <a:t> 1,37 </a:t>
            </a:r>
            <a:r>
              <a:rPr lang="en-GB" sz="1600" dirty="0" err="1">
                <a:ea typeface="Corbel" panose="020B0503020204020204" pitchFamily="34" charset="0"/>
                <a:cs typeface="Times New Roman" panose="02020603050405020304" pitchFamily="18" charset="0"/>
              </a:rPr>
              <a:t>miljardit</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õpilast</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klassiruumist</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eemal</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ja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õpib</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kaugõppes</a:t>
            </a:r>
            <a:r>
              <a:rPr lang="en-GB" sz="1600" dirty="0">
                <a:ea typeface="Corbel" panose="020B0503020204020204" pitchFamily="34" charset="0"/>
                <a:cs typeface="Times New Roman" panose="02020603050405020304" pitchFamily="18" charset="0"/>
              </a:rPr>
              <a:t>. Kuna </a:t>
            </a:r>
            <a:r>
              <a:rPr lang="en-GB" sz="1600" dirty="0" err="1" smtClean="0">
                <a:ea typeface="Corbel" panose="020B0503020204020204" pitchFamily="34" charset="0"/>
                <a:cs typeface="Times New Roman" panose="02020603050405020304" pitchFamily="18" charset="0"/>
              </a:rPr>
              <a:t>kutse</a:t>
            </a:r>
            <a:r>
              <a:rPr lang="et-EE" sz="1600" dirty="0" smtClean="0">
                <a:ea typeface="Corbel" panose="020B0503020204020204" pitchFamily="34" charset="0"/>
                <a:cs typeface="Times New Roman" panose="02020603050405020304" pitchFamily="18" charset="0"/>
              </a:rPr>
              <a:t>õppeasutustes</a:t>
            </a:r>
            <a:r>
              <a:rPr lang="en-GB" sz="1600" dirty="0" smtClean="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ja</a:t>
            </a:r>
            <a:r>
              <a:rPr lang="en-GB" sz="1600" dirty="0">
                <a:ea typeface="Corbel" panose="020B0503020204020204" pitchFamily="34" charset="0"/>
                <a:cs typeface="Times New Roman" panose="02020603050405020304" pitchFamily="18" charset="0"/>
              </a:rPr>
              <a:t> </a:t>
            </a:r>
            <a:r>
              <a:rPr lang="en-GB" sz="1600" dirty="0" err="1" smtClean="0">
                <a:ea typeface="Corbel" panose="020B0503020204020204" pitchFamily="34" charset="0"/>
                <a:cs typeface="Times New Roman" panose="02020603050405020304" pitchFamily="18" charset="0"/>
              </a:rPr>
              <a:t>kõrgkoolid</a:t>
            </a:r>
            <a:r>
              <a:rPr lang="et-EE" sz="1600" dirty="0" smtClean="0">
                <a:ea typeface="Corbel" panose="020B0503020204020204" pitchFamily="34" charset="0"/>
                <a:cs typeface="Times New Roman" panose="02020603050405020304" pitchFamily="18" charset="0"/>
              </a:rPr>
              <a:t>es</a:t>
            </a:r>
            <a:r>
              <a:rPr lang="en-GB" sz="1600" dirty="0" smtClean="0">
                <a:ea typeface="Corbel" panose="020B0503020204020204" pitchFamily="34" charset="0"/>
                <a:cs typeface="Times New Roman" panose="02020603050405020304" pitchFamily="18" charset="0"/>
              </a:rPr>
              <a:t> </a:t>
            </a:r>
            <a:r>
              <a:rPr lang="en-GB" sz="1600" dirty="0" err="1" smtClean="0">
                <a:ea typeface="Corbel" panose="020B0503020204020204" pitchFamily="34" charset="0"/>
                <a:cs typeface="Times New Roman" panose="02020603050405020304" pitchFamily="18" charset="0"/>
              </a:rPr>
              <a:t>vahe</a:t>
            </a:r>
            <a:r>
              <a:rPr lang="et-EE" sz="1600" dirty="0" err="1" smtClean="0">
                <a:ea typeface="Corbel" panose="020B0503020204020204" pitchFamily="34" charset="0"/>
                <a:cs typeface="Times New Roman" panose="02020603050405020304" pitchFamily="18" charset="0"/>
              </a:rPr>
              <a:t>ldub</a:t>
            </a:r>
            <a:r>
              <a:rPr lang="en-GB" sz="1600" dirty="0" smtClean="0">
                <a:ea typeface="Corbel" panose="020B0503020204020204" pitchFamily="34" charset="0"/>
                <a:cs typeface="Times New Roman" panose="02020603050405020304" pitchFamily="18" charset="0"/>
              </a:rPr>
              <a:t> </a:t>
            </a:r>
            <a:r>
              <a:rPr lang="en-GB" sz="1600" dirty="0" err="1" smtClean="0">
                <a:ea typeface="Corbel" panose="020B0503020204020204" pitchFamily="34" charset="0"/>
                <a:cs typeface="Times New Roman" panose="02020603050405020304" pitchFamily="18" charset="0"/>
              </a:rPr>
              <a:t>õppetöö</a:t>
            </a:r>
            <a:r>
              <a:rPr lang="en-GB" sz="1600" dirty="0" smtClean="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statsionaarse</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ja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veebipõhise</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õppe</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vahel</a:t>
            </a:r>
            <a:r>
              <a:rPr lang="en-GB" sz="1600" dirty="0">
                <a:ea typeface="Corbel" panose="020B0503020204020204" pitchFamily="34" charset="0"/>
                <a:cs typeface="Times New Roman" panose="02020603050405020304" pitchFamily="18" charset="0"/>
              </a:rPr>
              <a:t>, on </a:t>
            </a:r>
            <a:r>
              <a:rPr lang="en-GB" sz="1600" dirty="0" err="1">
                <a:ea typeface="Corbel" panose="020B0503020204020204" pitchFamily="34" charset="0"/>
                <a:cs typeface="Times New Roman" panose="02020603050405020304" pitchFamily="18" charset="0"/>
              </a:rPr>
              <a:t>mõnedel</a:t>
            </a:r>
            <a:r>
              <a:rPr lang="en-GB" sz="1600" dirty="0">
                <a:ea typeface="Corbel" panose="020B0503020204020204" pitchFamily="34" charset="0"/>
                <a:cs typeface="Times New Roman" panose="02020603050405020304" pitchFamily="18" charset="0"/>
              </a:rPr>
              <a:t> </a:t>
            </a:r>
            <a:r>
              <a:rPr lang="en-GB" sz="1600" dirty="0" err="1" smtClean="0">
                <a:ea typeface="Corbel" panose="020B0503020204020204" pitchFamily="34" charset="0"/>
                <a:cs typeface="Times New Roman" panose="02020603050405020304" pitchFamily="18" charset="0"/>
              </a:rPr>
              <a:t>õpilastel</a:t>
            </a:r>
            <a:r>
              <a:rPr lang="en-GB" sz="1600" dirty="0" smtClean="0">
                <a:ea typeface="Corbel" panose="020B0503020204020204" pitchFamily="34" charset="0"/>
                <a:cs typeface="Times New Roman" panose="02020603050405020304" pitchFamily="18" charset="0"/>
              </a:rPr>
              <a:t> </a:t>
            </a:r>
            <a:r>
              <a:rPr lang="en-GB" sz="1600" dirty="0">
                <a:ea typeface="Corbel" panose="020B0503020204020204" pitchFamily="34" charset="0"/>
                <a:cs typeface="Times New Roman" panose="02020603050405020304" pitchFamily="18" charset="0"/>
              </a:rPr>
              <a:t>raske </a:t>
            </a:r>
            <a:r>
              <a:rPr lang="en-GB" sz="1600" dirty="0" err="1">
                <a:ea typeface="Corbel" panose="020B0503020204020204" pitchFamily="34" charset="0"/>
                <a:cs typeface="Times New Roman" panose="02020603050405020304" pitchFamily="18" charset="0"/>
              </a:rPr>
              <a:t>kohandada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oma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õpistiili</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ja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püsida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oma</a:t>
            </a:r>
            <a:r>
              <a:rPr lang="en-GB" sz="1600" dirty="0">
                <a:ea typeface="Corbel" panose="020B0503020204020204" pitchFamily="34" charset="0"/>
                <a:cs typeface="Times New Roman" panose="02020603050405020304" pitchFamily="18" charset="0"/>
              </a:rPr>
              <a:t> </a:t>
            </a:r>
            <a:r>
              <a:rPr lang="et-EE" sz="1600" dirty="0" smtClean="0">
                <a:ea typeface="Corbel" panose="020B0503020204020204" pitchFamily="34" charset="0"/>
                <a:cs typeface="Times New Roman" panose="02020603050405020304" pitchFamily="18" charset="0"/>
              </a:rPr>
              <a:t>õppe</a:t>
            </a:r>
            <a:r>
              <a:rPr lang="en-GB" sz="1600" dirty="0" err="1" smtClean="0">
                <a:ea typeface="Corbel" panose="020B0503020204020204" pitchFamily="34" charset="0"/>
                <a:cs typeface="Times New Roman" panose="02020603050405020304" pitchFamily="18" charset="0"/>
              </a:rPr>
              <a:t>tööga</a:t>
            </a:r>
            <a:r>
              <a:rPr lang="en-GB" sz="1600" dirty="0" smtClean="0">
                <a:ea typeface="Corbel" panose="020B0503020204020204" pitchFamily="34" charset="0"/>
                <a:cs typeface="Times New Roman" panose="02020603050405020304" pitchFamily="18" charset="0"/>
              </a:rPr>
              <a:t> </a:t>
            </a:r>
            <a:r>
              <a:rPr lang="en-GB" sz="1600" dirty="0" err="1" smtClean="0">
                <a:ea typeface="Corbel" panose="020B0503020204020204" pitchFamily="34" charset="0"/>
                <a:cs typeface="Times New Roman" panose="02020603050405020304" pitchFamily="18" charset="0"/>
              </a:rPr>
              <a:t>kursi</a:t>
            </a:r>
            <a:r>
              <a:rPr lang="et-EE" sz="1600" dirty="0" smtClean="0">
                <a:ea typeface="Corbel" panose="020B0503020204020204" pitchFamily="34" charset="0"/>
                <a:cs typeface="Times New Roman" panose="02020603050405020304" pitchFamily="18" charset="0"/>
              </a:rPr>
              <a:t>l</a:t>
            </a:r>
            <a:r>
              <a:rPr lang="en-GB" sz="1600" dirty="0" smtClean="0">
                <a:ea typeface="Corbel" panose="020B0503020204020204" pitchFamily="34" charset="0"/>
                <a:cs typeface="Times New Roman" panose="02020603050405020304" pitchFamily="18" charset="0"/>
              </a:rPr>
              <a:t>. </a:t>
            </a:r>
            <a:endParaRPr lang="en-GB" sz="1600" dirty="0">
              <a:effectLst/>
              <a:ea typeface="Corbel" panose="020B0503020204020204" pitchFamily="34" charset="0"/>
              <a:cs typeface="Times New Roman" panose="02020603050405020304" pitchFamily="18" charset="0"/>
            </a:endParaRPr>
          </a:p>
        </p:txBody>
      </p:sp>
      <p:sp>
        <p:nvSpPr>
          <p:cNvPr id="5" name="Content Placeholder 1">
            <a:extLst>
              <a:ext uri="{FF2B5EF4-FFF2-40B4-BE49-F238E27FC236}">
                <a16:creationId xmlns:a16="http://schemas.microsoft.com/office/drawing/2014/main" id="{7D9D1B48-DAD0-48B5-9147-526E3CC6C99A}"/>
              </a:ext>
            </a:extLst>
          </p:cNvPr>
          <p:cNvSpPr txBox="1">
            <a:spLocks/>
          </p:cNvSpPr>
          <p:nvPr/>
        </p:nvSpPr>
        <p:spPr>
          <a:xfrm>
            <a:off x="4512692" y="2240622"/>
            <a:ext cx="33134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500"/>
              </a:spcBef>
              <a:spcAft>
                <a:spcPts val="1000"/>
              </a:spcAft>
              <a:buNone/>
            </a:pPr>
            <a:r>
              <a:rPr lang="et-EE" sz="1600" dirty="0">
                <a:ea typeface="Corbel" panose="020B0503020204020204" pitchFamily="34" charset="0"/>
                <a:cs typeface="Times New Roman" panose="02020603050405020304" pitchFamily="18" charset="0"/>
              </a:rPr>
              <a:t>Paljude jaoks oli suur mure, </a:t>
            </a:r>
            <a:r>
              <a:rPr lang="et-EE" sz="1600" dirty="0" smtClean="0">
                <a:ea typeface="Corbel" panose="020B0503020204020204" pitchFamily="34" charset="0"/>
                <a:cs typeface="Times New Roman" panose="02020603050405020304" pitchFamily="18" charset="0"/>
              </a:rPr>
              <a:t>kui haridusasutustes läks õppetöö veebipõhiseks, sest </a:t>
            </a:r>
            <a:r>
              <a:rPr lang="et-EE" sz="1600" dirty="0">
                <a:ea typeface="Corbel" panose="020B0503020204020204" pitchFamily="34" charset="0"/>
                <a:cs typeface="Times New Roman" panose="02020603050405020304" pitchFamily="18" charset="0"/>
              </a:rPr>
              <a:t>paljud niigi ebasoodsas olukorras olevad </a:t>
            </a:r>
            <a:r>
              <a:rPr lang="et-EE" sz="1600" dirty="0" smtClean="0">
                <a:ea typeface="Corbel" panose="020B0503020204020204" pitchFamily="34" charset="0"/>
                <a:cs typeface="Times New Roman" panose="02020603050405020304" pitchFamily="18" charset="0"/>
              </a:rPr>
              <a:t>õpilased suundusid </a:t>
            </a:r>
            <a:r>
              <a:rPr lang="et-EE" sz="1600" dirty="0">
                <a:ea typeface="Corbel" panose="020B0503020204020204" pitchFamily="34" charset="0"/>
                <a:cs typeface="Times New Roman" panose="02020603050405020304" pitchFamily="18" charset="0"/>
              </a:rPr>
              <a:t>keskkonda, kus on suhteliselt vähem </a:t>
            </a:r>
            <a:r>
              <a:rPr lang="et-EE" sz="1600" dirty="0" smtClean="0">
                <a:ea typeface="Corbel" panose="020B0503020204020204" pitchFamily="34" charset="0"/>
                <a:cs typeface="Times New Roman" panose="02020603050405020304" pitchFamily="18" charset="0"/>
              </a:rPr>
              <a:t>võimalusi </a:t>
            </a:r>
            <a:r>
              <a:rPr lang="et-EE" sz="1600" dirty="0">
                <a:ea typeface="Corbel" panose="020B0503020204020204" pitchFamily="34" charset="0"/>
                <a:cs typeface="Times New Roman" panose="02020603050405020304" pitchFamily="18" charset="0"/>
              </a:rPr>
              <a:t>õppimise toetamiseks, </a:t>
            </a:r>
            <a:r>
              <a:rPr lang="et-EE" sz="1600" dirty="0" smtClean="0">
                <a:ea typeface="Corbel" panose="020B0503020204020204" pitchFamily="34" charset="0"/>
                <a:cs typeface="Times New Roman" panose="02020603050405020304" pitchFamily="18" charset="0"/>
              </a:rPr>
              <a:t>seades nad </a:t>
            </a:r>
            <a:r>
              <a:rPr lang="et-EE" sz="1600" dirty="0">
                <a:ea typeface="Corbel" panose="020B0503020204020204" pitchFamily="34" charset="0"/>
                <a:cs typeface="Times New Roman" panose="02020603050405020304" pitchFamily="18" charset="0"/>
              </a:rPr>
              <a:t>veelgi ebasoodsamasse olukorda</a:t>
            </a:r>
            <a:r>
              <a:rPr lang="et-EE" sz="1600" dirty="0" smtClean="0">
                <a:ea typeface="Corbel" panose="020B0503020204020204" pitchFamily="34" charset="0"/>
                <a:cs typeface="Times New Roman" panose="02020603050405020304" pitchFamily="18" charset="0"/>
              </a:rPr>
              <a:t>.</a:t>
            </a:r>
            <a:endParaRPr lang="et-EE" sz="1600" dirty="0">
              <a:ea typeface="Corbel" panose="020B0503020204020204" pitchFamily="34" charset="0"/>
              <a:cs typeface="Times New Roman" panose="02020603050405020304" pitchFamily="18" charset="0"/>
            </a:endParaRPr>
          </a:p>
        </p:txBody>
      </p:sp>
      <p:sp>
        <p:nvSpPr>
          <p:cNvPr id="6" name="Content Placeholder 1">
            <a:extLst>
              <a:ext uri="{FF2B5EF4-FFF2-40B4-BE49-F238E27FC236}">
                <a16:creationId xmlns:a16="http://schemas.microsoft.com/office/drawing/2014/main" id="{DC8DB287-0249-430A-A4EB-2B61FA1DB354}"/>
              </a:ext>
            </a:extLst>
          </p:cNvPr>
          <p:cNvSpPr txBox="1">
            <a:spLocks/>
          </p:cNvSpPr>
          <p:nvPr/>
        </p:nvSpPr>
        <p:spPr>
          <a:xfrm>
            <a:off x="8339066" y="2240622"/>
            <a:ext cx="31610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500"/>
              </a:spcBef>
              <a:spcAft>
                <a:spcPts val="1000"/>
              </a:spcAft>
              <a:buNone/>
            </a:pPr>
            <a:r>
              <a:rPr lang="en-GB" sz="1600" dirty="0" err="1">
                <a:ea typeface="Corbel" panose="020B0503020204020204" pitchFamily="34" charset="0"/>
                <a:cs typeface="Times New Roman" panose="02020603050405020304" pitchFamily="18" charset="0"/>
              </a:rPr>
              <a:t>Pandeemia</a:t>
            </a:r>
            <a:r>
              <a:rPr lang="en-GB" sz="1600" dirty="0">
                <a:ea typeface="Corbel" panose="020B0503020204020204" pitchFamily="34" charset="0"/>
                <a:cs typeface="Times New Roman" panose="02020603050405020304" pitchFamily="18" charset="0"/>
              </a:rPr>
              <a:t> on </a:t>
            </a:r>
            <a:r>
              <a:rPr lang="en-GB" sz="1600" dirty="0" err="1">
                <a:ea typeface="Corbel" panose="020B0503020204020204" pitchFamily="34" charset="0"/>
                <a:cs typeface="Times New Roman" panose="02020603050405020304" pitchFamily="18" charset="0"/>
              </a:rPr>
              <a:t>põhjustanud</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suuri</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häireid</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paljudes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sektorites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ja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tööstusharudes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kuid</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vaieldamatult</a:t>
            </a:r>
            <a:r>
              <a:rPr lang="en-GB" sz="1600" dirty="0">
                <a:ea typeface="Corbel" panose="020B0503020204020204" pitchFamily="34" charset="0"/>
                <a:cs typeface="Times New Roman" panose="02020603050405020304" pitchFamily="18" charset="0"/>
              </a:rPr>
              <a:t> on </a:t>
            </a:r>
            <a:r>
              <a:rPr lang="et-EE" sz="1600" dirty="0" smtClean="0">
                <a:ea typeface="Corbel" panose="020B0503020204020204" pitchFamily="34" charset="0"/>
                <a:cs typeface="Times New Roman" panose="02020603050405020304" pitchFamily="18" charset="0"/>
              </a:rPr>
              <a:t>haridus olnud </a:t>
            </a:r>
            <a:r>
              <a:rPr lang="en-GB" sz="1600" dirty="0" err="1" smtClean="0">
                <a:ea typeface="Corbel" panose="020B0503020204020204" pitchFamily="34" charset="0"/>
                <a:cs typeface="Times New Roman" panose="02020603050405020304" pitchFamily="18" charset="0"/>
              </a:rPr>
              <a:t>üks</a:t>
            </a:r>
            <a:r>
              <a:rPr lang="en-GB" sz="1600" dirty="0" smtClean="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kõige</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raskemini</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mõjutatud</a:t>
            </a:r>
            <a:r>
              <a:rPr lang="en-GB" sz="1600" dirty="0">
                <a:ea typeface="Corbel" panose="020B0503020204020204" pitchFamily="34" charset="0"/>
                <a:cs typeface="Times New Roman" panose="02020603050405020304" pitchFamily="18" charset="0"/>
              </a:rPr>
              <a:t> </a:t>
            </a:r>
            <a:r>
              <a:rPr lang="en-GB" sz="1600" dirty="0" err="1" smtClean="0">
                <a:ea typeface="Corbel" panose="020B0503020204020204" pitchFamily="34" charset="0"/>
                <a:cs typeface="Times New Roman" panose="02020603050405020304" pitchFamily="18" charset="0"/>
              </a:rPr>
              <a:t>valdkondadest</a:t>
            </a:r>
            <a:r>
              <a:rPr lang="en-GB" sz="1600" dirty="0" smtClean="0">
                <a:ea typeface="Corbel" panose="020B0503020204020204" pitchFamily="34" charset="0"/>
                <a:cs typeface="Times New Roman" panose="02020603050405020304" pitchFamily="18" charset="0"/>
              </a:rPr>
              <a:t>.</a:t>
            </a:r>
            <a:r>
              <a:rPr lang="et-EE" sz="1600" dirty="0">
                <a:ea typeface="Corbel" panose="020B0503020204020204" pitchFamily="34" charset="0"/>
                <a:cs typeface="Times New Roman" panose="02020603050405020304" pitchFamily="18" charset="0"/>
              </a:rPr>
              <a:t> </a:t>
            </a:r>
            <a:r>
              <a:rPr lang="et-EE" sz="1600" dirty="0" smtClean="0">
                <a:ea typeface="Corbel" panose="020B0503020204020204" pitchFamily="34" charset="0"/>
                <a:cs typeface="Times New Roman" panose="02020603050405020304" pitchFamily="18" charset="0"/>
              </a:rPr>
              <a:t>Samas tuli </a:t>
            </a:r>
            <a:r>
              <a:rPr lang="en-GB" sz="1600" dirty="0" err="1" smtClean="0">
                <a:ea typeface="Corbel" panose="020B0503020204020204" pitchFamily="34" charset="0"/>
                <a:cs typeface="Times New Roman" panose="02020603050405020304" pitchFamily="18" charset="0"/>
              </a:rPr>
              <a:t>esile</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kuidas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institutsioonid</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ja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nende</a:t>
            </a:r>
            <a:r>
              <a:rPr lang="en-GB" sz="1600" dirty="0">
                <a:ea typeface="Corbel" panose="020B0503020204020204" pitchFamily="34" charset="0"/>
                <a:cs typeface="Times New Roman" panose="02020603050405020304" pitchFamily="18" charset="0"/>
              </a:rPr>
              <a:t> </a:t>
            </a:r>
            <a:r>
              <a:rPr lang="en-GB" sz="1600" dirty="0" err="1" smtClean="0">
                <a:ea typeface="Corbel" panose="020B0503020204020204" pitchFamily="34" charset="0"/>
                <a:cs typeface="Times New Roman" panose="02020603050405020304" pitchFamily="18" charset="0"/>
              </a:rPr>
              <a:t>haridustöötajad</a:t>
            </a:r>
            <a:r>
              <a:rPr lang="et-EE" sz="1600" dirty="0" smtClean="0">
                <a:ea typeface="Corbel" panose="020B0503020204020204" pitchFamily="34" charset="0"/>
                <a:cs typeface="Times New Roman" panose="02020603050405020304" pitchFamily="18" charset="0"/>
              </a:rPr>
              <a:t> </a:t>
            </a:r>
            <a:r>
              <a:rPr lang="en-GB" sz="1600" dirty="0" err="1" smtClean="0">
                <a:ea typeface="Corbel" panose="020B0503020204020204" pitchFamily="34" charset="0"/>
                <a:cs typeface="Times New Roman" panose="02020603050405020304" pitchFamily="18" charset="0"/>
              </a:rPr>
              <a:t>suutsid</a:t>
            </a:r>
            <a:r>
              <a:rPr lang="en-GB" sz="1600" dirty="0" smtClean="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kohandada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oma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õppetegevust</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ja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õpetamist</a:t>
            </a:r>
            <a:r>
              <a:rPr lang="en-GB" sz="1600" dirty="0">
                <a:ea typeface="Corbel" panose="020B0503020204020204" pitchFamily="34" charset="0"/>
                <a:cs typeface="Times New Roman" panose="02020603050405020304" pitchFamily="18" charset="0"/>
              </a:rPr>
              <a:t>, et </a:t>
            </a:r>
            <a:r>
              <a:rPr lang="en-GB" sz="1600" dirty="0" err="1">
                <a:ea typeface="Corbel" panose="020B0503020204020204" pitchFamily="34" charset="0"/>
                <a:cs typeface="Times New Roman" panose="02020603050405020304" pitchFamily="18" charset="0"/>
              </a:rPr>
              <a:t>vastata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õpilaste</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vajadustele</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sillutades</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sellega</a:t>
            </a:r>
            <a:r>
              <a:rPr lang="en-GB" sz="1600" dirty="0">
                <a:ea typeface="Corbel" panose="020B0503020204020204" pitchFamily="34" charset="0"/>
                <a:cs typeface="Times New Roman" panose="02020603050405020304" pitchFamily="18" charset="0"/>
              </a:rPr>
              <a:t> teed </a:t>
            </a:r>
            <a:r>
              <a:rPr lang="en-GB" sz="1600" dirty="0" err="1">
                <a:ea typeface="Corbel" panose="020B0503020204020204" pitchFamily="34" charset="0"/>
                <a:cs typeface="Times New Roman" panose="02020603050405020304" pitchFamily="18" charset="0"/>
              </a:rPr>
              <a:t>edasistele</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uuendustele</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ja</a:t>
            </a:r>
            <a:r>
              <a:rPr lang="en-GB" sz="1600" dirty="0">
                <a:ea typeface="Corbel" panose="020B0503020204020204" pitchFamily="34" charset="0"/>
                <a:cs typeface="Times New Roman" panose="02020603050405020304" pitchFamily="18" charset="0"/>
              </a:rPr>
              <a:t> </a:t>
            </a:r>
            <a:r>
              <a:rPr lang="en-GB" sz="1600" dirty="0" err="1">
                <a:ea typeface="Corbel" panose="020B0503020204020204" pitchFamily="34" charset="0"/>
                <a:cs typeface="Times New Roman" panose="02020603050405020304" pitchFamily="18" charset="0"/>
              </a:rPr>
              <a:t>muutustele</a:t>
            </a:r>
            <a:r>
              <a:rPr lang="en-GB" sz="1600" dirty="0">
                <a:ea typeface="Corbel" panose="020B0503020204020204" pitchFamily="34" charset="0"/>
                <a:cs typeface="Times New Roman" panose="02020603050405020304" pitchFamily="18" charset="0"/>
              </a:rPr>
              <a:t> </a:t>
            </a:r>
            <a:r>
              <a:rPr lang="en-GB" sz="1600" dirty="0" err="1" smtClean="0">
                <a:ea typeface="Corbel" panose="020B0503020204020204" pitchFamily="34" charset="0"/>
                <a:cs typeface="Times New Roman" panose="02020603050405020304" pitchFamily="18" charset="0"/>
              </a:rPr>
              <a:t>hariduses</a:t>
            </a:r>
            <a:r>
              <a:rPr lang="et-EE" sz="1600" dirty="0" smtClean="0">
                <a:ea typeface="Corbel" panose="020B0503020204020204" pitchFamily="34" charset="0"/>
                <a:cs typeface="Times New Roman" panose="02020603050405020304" pitchFamily="18" charset="0"/>
              </a:rPr>
              <a:t>.</a:t>
            </a:r>
            <a:r>
              <a:rPr lang="en-GB" sz="1600" dirty="0" smtClean="0">
                <a:ea typeface="Corbel" panose="020B0503020204020204" pitchFamily="34" charset="0"/>
                <a:cs typeface="Times New Roman" panose="02020603050405020304" pitchFamily="18" charset="0"/>
              </a:rPr>
              <a:t> </a:t>
            </a:r>
            <a:endParaRPr lang="en-GB" sz="1600" dirty="0">
              <a:ea typeface="Corbel" panose="020B0503020204020204" pitchFamily="34" charset="0"/>
              <a:cs typeface="Times New Roman" panose="02020603050405020304" pitchFamily="18" charset="0"/>
            </a:endParaRPr>
          </a:p>
        </p:txBody>
      </p:sp>
      <p:sp>
        <p:nvSpPr>
          <p:cNvPr id="7" name="Content Placeholder 1">
            <a:extLst>
              <a:ext uri="{FF2B5EF4-FFF2-40B4-BE49-F238E27FC236}">
                <a16:creationId xmlns:a16="http://schemas.microsoft.com/office/drawing/2014/main" id="{310C8D93-5412-45E5-BC66-AB1EC341B125}"/>
              </a:ext>
            </a:extLst>
          </p:cNvPr>
          <p:cNvSpPr txBox="1">
            <a:spLocks/>
          </p:cNvSpPr>
          <p:nvPr/>
        </p:nvSpPr>
        <p:spPr>
          <a:xfrm>
            <a:off x="278007" y="1792606"/>
            <a:ext cx="3722961" cy="396240"/>
          </a:xfrm>
          <a:prstGeom prst="rect">
            <a:avLst/>
          </a:prstGeom>
          <a:solidFill>
            <a:srgbClr val="E61A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500"/>
              </a:spcBef>
              <a:spcAft>
                <a:spcPts val="1000"/>
              </a:spcAft>
              <a:buNone/>
            </a:pPr>
            <a:r>
              <a:rPr lang="et-EE" sz="1600" dirty="0" smtClean="0">
                <a:solidFill>
                  <a:schemeClr val="bg1"/>
                </a:solidFill>
                <a:ea typeface="Corbel" panose="020B0503020204020204" pitchFamily="34" charset="0"/>
                <a:cs typeface="Times New Roman" panose="02020603050405020304" pitchFamily="18" charset="0"/>
              </a:rPr>
              <a:t>Õpilaste püüdlused kohaneda</a:t>
            </a:r>
            <a:endParaRPr lang="en-GB" sz="1600" dirty="0">
              <a:solidFill>
                <a:schemeClr val="bg1"/>
              </a:solidFill>
              <a:ea typeface="Corbel" panose="020B0503020204020204" pitchFamily="34" charset="0"/>
              <a:cs typeface="Times New Roman" panose="02020603050405020304" pitchFamily="18" charset="0"/>
            </a:endParaRPr>
          </a:p>
        </p:txBody>
      </p:sp>
      <p:sp>
        <p:nvSpPr>
          <p:cNvPr id="8" name="Content Placeholder 1">
            <a:extLst>
              <a:ext uri="{FF2B5EF4-FFF2-40B4-BE49-F238E27FC236}">
                <a16:creationId xmlns:a16="http://schemas.microsoft.com/office/drawing/2014/main" id="{DA3B23D3-C56C-410C-91E4-BD00F3FFA496}"/>
              </a:ext>
            </a:extLst>
          </p:cNvPr>
          <p:cNvSpPr txBox="1">
            <a:spLocks/>
          </p:cNvSpPr>
          <p:nvPr/>
        </p:nvSpPr>
        <p:spPr>
          <a:xfrm>
            <a:off x="4614267" y="1792606"/>
            <a:ext cx="3111500" cy="396240"/>
          </a:xfrm>
          <a:prstGeom prst="rect">
            <a:avLst/>
          </a:prstGeom>
          <a:solidFill>
            <a:srgbClr val="E61A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500"/>
              </a:spcBef>
              <a:spcAft>
                <a:spcPts val="1000"/>
              </a:spcAft>
              <a:buNone/>
            </a:pPr>
            <a:r>
              <a:rPr lang="et-EE" sz="1600" dirty="0" smtClean="0">
                <a:solidFill>
                  <a:schemeClr val="bg1"/>
                </a:solidFill>
                <a:ea typeface="Corbel" panose="020B0503020204020204" pitchFamily="34" charset="0"/>
                <a:cs typeface="Times New Roman" panose="02020603050405020304" pitchFamily="18" charset="0"/>
              </a:rPr>
              <a:t>Õpilaste raskused</a:t>
            </a:r>
            <a:endParaRPr lang="en-GB" sz="1600" dirty="0">
              <a:solidFill>
                <a:schemeClr val="bg1"/>
              </a:solidFill>
              <a:ea typeface="Corbel" panose="020B0503020204020204" pitchFamily="34" charset="0"/>
              <a:cs typeface="Times New Roman" panose="02020603050405020304" pitchFamily="18" charset="0"/>
            </a:endParaRPr>
          </a:p>
        </p:txBody>
      </p:sp>
      <p:sp>
        <p:nvSpPr>
          <p:cNvPr id="9" name="Content Placeholder 1">
            <a:extLst>
              <a:ext uri="{FF2B5EF4-FFF2-40B4-BE49-F238E27FC236}">
                <a16:creationId xmlns:a16="http://schemas.microsoft.com/office/drawing/2014/main" id="{6065DE9D-2BFA-47A8-A5A2-DCBAF8D04D91}"/>
              </a:ext>
            </a:extLst>
          </p:cNvPr>
          <p:cNvSpPr txBox="1">
            <a:spLocks/>
          </p:cNvSpPr>
          <p:nvPr/>
        </p:nvSpPr>
        <p:spPr>
          <a:xfrm>
            <a:off x="8244138" y="1778013"/>
            <a:ext cx="3722961" cy="396240"/>
          </a:xfrm>
          <a:prstGeom prst="rect">
            <a:avLst/>
          </a:prstGeom>
          <a:solidFill>
            <a:srgbClr val="E61A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500"/>
              </a:spcBef>
              <a:spcAft>
                <a:spcPts val="1000"/>
              </a:spcAft>
              <a:buNone/>
            </a:pPr>
            <a:r>
              <a:rPr lang="et-EE" sz="1600" dirty="0" smtClean="0">
                <a:solidFill>
                  <a:schemeClr val="bg1"/>
                </a:solidFill>
                <a:ea typeface="Corbel" panose="020B0503020204020204" pitchFamily="34" charset="0"/>
                <a:cs typeface="Times New Roman" panose="02020603050405020304" pitchFamily="18" charset="0"/>
              </a:rPr>
              <a:t>Pedagoogid OSKAVAD kohaneda</a:t>
            </a:r>
            <a:endParaRPr lang="en-GB" sz="1600" dirty="0">
              <a:solidFill>
                <a:schemeClr val="bg1"/>
              </a:solidFill>
              <a:ea typeface="Corbel" panose="020B0503020204020204" pitchFamily="34" charset="0"/>
              <a:cs typeface="Times New Roman" panose="02020603050405020304" pitchFamily="18" charset="0"/>
            </a:endParaRPr>
          </a:p>
        </p:txBody>
      </p:sp>
      <p:sp>
        <p:nvSpPr>
          <p:cNvPr id="10"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smtClean="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677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B0440B0-8154-4FBA-BF5D-D7795764C27A}"/>
              </a:ext>
            </a:extLst>
          </p:cNvPr>
          <p:cNvSpPr>
            <a:spLocks noGrp="1"/>
          </p:cNvSpPr>
          <p:nvPr>
            <p:ph type="title"/>
          </p:nvPr>
        </p:nvSpPr>
        <p:spPr>
          <a:xfrm>
            <a:off x="839788" y="457200"/>
            <a:ext cx="3932237" cy="1181819"/>
          </a:xfrm>
        </p:spPr>
        <p:txBody>
          <a:bodyPr/>
          <a:lstStyle/>
          <a:p>
            <a:r>
              <a:rPr lang="et-EE" sz="3200" b="1" spc="100" dirty="0" smtClean="0"/>
              <a:t>Eesmärgid</a:t>
            </a:r>
            <a:endParaRPr lang="en-GB" dirty="0"/>
          </a:p>
        </p:txBody>
      </p:sp>
      <p:pic>
        <p:nvPicPr>
          <p:cNvPr id="8" name="Tijdelijke aanduiding voor afbeelding 7" descr="Afbeelding met persoon, person&#10;&#10;Automatisch gegenereerde beschrijving">
            <a:extLst>
              <a:ext uri="{FF2B5EF4-FFF2-40B4-BE49-F238E27FC236}">
                <a16:creationId xmlns:a16="http://schemas.microsoft.com/office/drawing/2014/main" id="{EEF428DA-2E71-4A70-B39B-645E48F2F9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16" b="11116"/>
          <a:stretch>
            <a:fillRect/>
          </a:stretch>
        </p:blipFill>
        <p:spPr/>
      </p:pic>
      <p:sp>
        <p:nvSpPr>
          <p:cNvPr id="6" name="Tijdelijke aanduiding voor tekst 5">
            <a:extLst>
              <a:ext uri="{FF2B5EF4-FFF2-40B4-BE49-F238E27FC236}">
                <a16:creationId xmlns:a16="http://schemas.microsoft.com/office/drawing/2014/main" id="{D49DF9DC-C1D1-4CAD-A7EA-EE59ED159EFD}"/>
              </a:ext>
            </a:extLst>
          </p:cNvPr>
          <p:cNvSpPr>
            <a:spLocks noGrp="1"/>
          </p:cNvSpPr>
          <p:nvPr>
            <p:ph type="body" sz="half" idx="2"/>
          </p:nvPr>
        </p:nvSpPr>
        <p:spPr>
          <a:xfrm>
            <a:off x="806450" y="1639018"/>
            <a:ext cx="3998912" cy="4882551"/>
          </a:xfrm>
        </p:spPr>
        <p:txBody>
          <a:bodyPr>
            <a:noAutofit/>
          </a:bodyPr>
          <a:lstStyle/>
          <a:p>
            <a:pPr algn="just">
              <a:lnSpc>
                <a:spcPct val="200000"/>
              </a:lnSpc>
              <a:spcAft>
                <a:spcPts val="600"/>
              </a:spcAft>
            </a:pPr>
            <a:r>
              <a:rPr lang="en-GB" b="1" dirty="0" err="1">
                <a:solidFill>
                  <a:schemeClr val="tx1"/>
                </a:solidFill>
              </a:rPr>
              <a:t>Mooduli</a:t>
            </a:r>
            <a:r>
              <a:rPr lang="en-GB" b="1" dirty="0">
                <a:solidFill>
                  <a:schemeClr val="tx1"/>
                </a:solidFill>
              </a:rPr>
              <a:t> 2 </a:t>
            </a:r>
            <a:r>
              <a:rPr lang="en-GB" b="1" dirty="0" err="1">
                <a:solidFill>
                  <a:schemeClr val="tx1"/>
                </a:solidFill>
              </a:rPr>
              <a:t>üldine</a:t>
            </a:r>
            <a:r>
              <a:rPr lang="en-GB" b="1" dirty="0">
                <a:solidFill>
                  <a:schemeClr val="tx1"/>
                </a:solidFill>
              </a:rPr>
              <a:t> </a:t>
            </a:r>
            <a:r>
              <a:rPr lang="en-GB" b="1" dirty="0" err="1">
                <a:solidFill>
                  <a:schemeClr val="tx1"/>
                </a:solidFill>
              </a:rPr>
              <a:t>eesmärk</a:t>
            </a:r>
            <a:r>
              <a:rPr lang="en-GB" b="1" dirty="0">
                <a:solidFill>
                  <a:schemeClr val="tx1"/>
                </a:solidFill>
              </a:rPr>
              <a:t> on </a:t>
            </a:r>
            <a:r>
              <a:rPr lang="en-GB" b="1" dirty="0" err="1">
                <a:solidFill>
                  <a:schemeClr val="tx1"/>
                </a:solidFill>
              </a:rPr>
              <a:t>anda</a:t>
            </a:r>
            <a:r>
              <a:rPr lang="en-GB" b="1" dirty="0">
                <a:solidFill>
                  <a:schemeClr val="tx1"/>
                </a:solidFill>
              </a:rPr>
              <a:t> </a:t>
            </a:r>
            <a:r>
              <a:rPr lang="en-GB" b="1" dirty="0" err="1">
                <a:solidFill>
                  <a:schemeClr val="tx1"/>
                </a:solidFill>
              </a:rPr>
              <a:t>teile</a:t>
            </a:r>
            <a:r>
              <a:rPr lang="en-GB" b="1" dirty="0">
                <a:solidFill>
                  <a:schemeClr val="tx1"/>
                </a:solidFill>
              </a:rPr>
              <a:t> </a:t>
            </a:r>
            <a:r>
              <a:rPr lang="en-GB" b="1" dirty="0" err="1">
                <a:solidFill>
                  <a:schemeClr val="tx1"/>
                </a:solidFill>
              </a:rPr>
              <a:t>ülevaade</a:t>
            </a:r>
            <a:r>
              <a:rPr lang="en-GB" b="1" dirty="0">
                <a:solidFill>
                  <a:schemeClr val="tx1"/>
                </a:solidFill>
              </a:rPr>
              <a:t> </a:t>
            </a:r>
            <a:r>
              <a:rPr lang="en-GB" b="1" dirty="0" err="1">
                <a:solidFill>
                  <a:schemeClr val="tx1"/>
                </a:solidFill>
              </a:rPr>
              <a:t>erinevate</a:t>
            </a:r>
            <a:r>
              <a:rPr lang="en-GB" b="1" dirty="0">
                <a:solidFill>
                  <a:schemeClr val="tx1"/>
                </a:solidFill>
              </a:rPr>
              <a:t> </a:t>
            </a:r>
            <a:r>
              <a:rPr lang="en-GB" b="1" dirty="0" err="1">
                <a:solidFill>
                  <a:schemeClr val="tx1"/>
                </a:solidFill>
              </a:rPr>
              <a:t>õpistiilide</a:t>
            </a:r>
            <a:r>
              <a:rPr lang="en-GB" b="1" dirty="0">
                <a:solidFill>
                  <a:schemeClr val="tx1"/>
                </a:solidFill>
              </a:rPr>
              <a:t> </a:t>
            </a:r>
            <a:r>
              <a:rPr lang="en-GB" b="1" dirty="0" err="1">
                <a:solidFill>
                  <a:schemeClr val="tx1"/>
                </a:solidFill>
              </a:rPr>
              <a:t>ja</a:t>
            </a:r>
            <a:r>
              <a:rPr lang="en-GB" b="1" dirty="0">
                <a:solidFill>
                  <a:schemeClr val="tx1"/>
                </a:solidFill>
              </a:rPr>
              <a:t> </a:t>
            </a:r>
            <a:r>
              <a:rPr lang="en-GB" b="1" dirty="0" smtClean="0">
                <a:solidFill>
                  <a:schemeClr val="tx1"/>
                </a:solidFill>
              </a:rPr>
              <a:t>m</a:t>
            </a:r>
            <a:r>
              <a:rPr lang="et-EE" b="1" dirty="0" err="1" smtClean="0">
                <a:solidFill>
                  <a:schemeClr val="tx1"/>
                </a:solidFill>
              </a:rPr>
              <a:t>ulti</a:t>
            </a:r>
            <a:r>
              <a:rPr lang="en-GB" b="1" dirty="0" err="1" smtClean="0">
                <a:solidFill>
                  <a:schemeClr val="tx1"/>
                </a:solidFill>
              </a:rPr>
              <a:t>intelligentsuse</a:t>
            </a:r>
            <a:r>
              <a:rPr lang="en-GB" b="1" dirty="0" smtClean="0">
                <a:solidFill>
                  <a:schemeClr val="tx1"/>
                </a:solidFill>
              </a:rPr>
              <a:t> </a:t>
            </a:r>
            <a:r>
              <a:rPr lang="en-GB" b="1" dirty="0" err="1">
                <a:solidFill>
                  <a:schemeClr val="tx1"/>
                </a:solidFill>
              </a:rPr>
              <a:t>teooriast</a:t>
            </a:r>
            <a:r>
              <a:rPr lang="en-GB" b="1" dirty="0">
                <a:solidFill>
                  <a:schemeClr val="tx1"/>
                </a:solidFill>
              </a:rPr>
              <a:t> </a:t>
            </a:r>
            <a:r>
              <a:rPr lang="en-GB" b="1" dirty="0" err="1">
                <a:solidFill>
                  <a:schemeClr val="tx1"/>
                </a:solidFill>
              </a:rPr>
              <a:t>ning</a:t>
            </a:r>
            <a:r>
              <a:rPr lang="en-GB" b="1" dirty="0">
                <a:solidFill>
                  <a:schemeClr val="tx1"/>
                </a:solidFill>
              </a:rPr>
              <a:t> </a:t>
            </a:r>
            <a:r>
              <a:rPr lang="en-GB" b="1" dirty="0" err="1">
                <a:solidFill>
                  <a:schemeClr val="tx1"/>
                </a:solidFill>
              </a:rPr>
              <a:t>sellest</a:t>
            </a:r>
            <a:r>
              <a:rPr lang="en-GB" b="1" dirty="0">
                <a:solidFill>
                  <a:schemeClr val="tx1"/>
                </a:solidFill>
              </a:rPr>
              <a:t>, </a:t>
            </a:r>
            <a:r>
              <a:rPr lang="en-GB" b="1" dirty="0" err="1">
                <a:solidFill>
                  <a:schemeClr val="tx1"/>
                </a:solidFill>
              </a:rPr>
              <a:t>kuidas</a:t>
            </a:r>
            <a:r>
              <a:rPr lang="en-GB" b="1" dirty="0">
                <a:solidFill>
                  <a:schemeClr val="tx1"/>
                </a:solidFill>
              </a:rPr>
              <a:t> </a:t>
            </a:r>
            <a:r>
              <a:rPr lang="en-GB" b="1" dirty="0" err="1">
                <a:solidFill>
                  <a:schemeClr val="tx1"/>
                </a:solidFill>
              </a:rPr>
              <a:t>te</a:t>
            </a:r>
            <a:r>
              <a:rPr lang="en-GB" b="1" dirty="0">
                <a:solidFill>
                  <a:schemeClr val="tx1"/>
                </a:solidFill>
              </a:rPr>
              <a:t> </a:t>
            </a:r>
            <a:r>
              <a:rPr lang="en-GB" b="1" dirty="0" err="1">
                <a:solidFill>
                  <a:schemeClr val="tx1"/>
                </a:solidFill>
              </a:rPr>
              <a:t>saate</a:t>
            </a:r>
            <a:r>
              <a:rPr lang="en-GB" b="1" dirty="0">
                <a:solidFill>
                  <a:schemeClr val="tx1"/>
                </a:solidFill>
              </a:rPr>
              <a:t> </a:t>
            </a:r>
            <a:r>
              <a:rPr lang="en-GB" b="1" dirty="0" err="1">
                <a:solidFill>
                  <a:schemeClr val="tx1"/>
                </a:solidFill>
              </a:rPr>
              <a:t>neid</a:t>
            </a:r>
            <a:r>
              <a:rPr lang="en-GB" b="1" dirty="0">
                <a:solidFill>
                  <a:schemeClr val="tx1"/>
                </a:solidFill>
              </a:rPr>
              <a:t> </a:t>
            </a:r>
            <a:r>
              <a:rPr lang="en-GB" b="1" dirty="0" err="1">
                <a:solidFill>
                  <a:schemeClr val="tx1"/>
                </a:solidFill>
              </a:rPr>
              <a:t>teooriaid</a:t>
            </a:r>
            <a:r>
              <a:rPr lang="en-GB" b="1" dirty="0">
                <a:solidFill>
                  <a:schemeClr val="tx1"/>
                </a:solidFill>
              </a:rPr>
              <a:t> </a:t>
            </a:r>
            <a:r>
              <a:rPr lang="en-GB" b="1" dirty="0" err="1">
                <a:solidFill>
                  <a:schemeClr val="tx1"/>
                </a:solidFill>
              </a:rPr>
              <a:t>praktiliselt</a:t>
            </a:r>
            <a:r>
              <a:rPr lang="en-GB" b="1" dirty="0">
                <a:solidFill>
                  <a:schemeClr val="tx1"/>
                </a:solidFill>
              </a:rPr>
              <a:t> </a:t>
            </a:r>
            <a:r>
              <a:rPr lang="en-GB" b="1" dirty="0" err="1">
                <a:solidFill>
                  <a:schemeClr val="tx1"/>
                </a:solidFill>
              </a:rPr>
              <a:t>rakendada</a:t>
            </a:r>
            <a:r>
              <a:rPr lang="en-GB" b="1" dirty="0">
                <a:solidFill>
                  <a:schemeClr val="tx1"/>
                </a:solidFill>
              </a:rPr>
              <a:t> </a:t>
            </a:r>
            <a:r>
              <a:rPr lang="en-GB" b="1" dirty="0" err="1">
                <a:solidFill>
                  <a:schemeClr val="tx1"/>
                </a:solidFill>
              </a:rPr>
              <a:t>õppijakeskse</a:t>
            </a:r>
            <a:r>
              <a:rPr lang="en-GB" b="1" dirty="0">
                <a:solidFill>
                  <a:schemeClr val="tx1"/>
                </a:solidFill>
              </a:rPr>
              <a:t> </a:t>
            </a:r>
            <a:r>
              <a:rPr lang="en-GB" b="1" dirty="0" err="1">
                <a:solidFill>
                  <a:schemeClr val="tx1"/>
                </a:solidFill>
              </a:rPr>
              <a:t>õppetöö</a:t>
            </a:r>
            <a:r>
              <a:rPr lang="en-GB" b="1" dirty="0">
                <a:solidFill>
                  <a:schemeClr val="tx1"/>
                </a:solidFill>
              </a:rPr>
              <a:t> </a:t>
            </a:r>
            <a:r>
              <a:rPr lang="en-GB" b="1" dirty="0" err="1">
                <a:solidFill>
                  <a:schemeClr val="tx1"/>
                </a:solidFill>
              </a:rPr>
              <a:t>planeerimisel</a:t>
            </a:r>
            <a:r>
              <a:rPr lang="en-GB" b="1" dirty="0">
                <a:solidFill>
                  <a:schemeClr val="tx1"/>
                </a:solidFill>
              </a:rPr>
              <a:t>. </a:t>
            </a:r>
            <a:r>
              <a:rPr lang="en-GB" b="1" dirty="0" err="1">
                <a:solidFill>
                  <a:schemeClr val="tx1"/>
                </a:solidFill>
              </a:rPr>
              <a:t>Mooduli</a:t>
            </a:r>
            <a:r>
              <a:rPr lang="en-GB" b="1" dirty="0">
                <a:solidFill>
                  <a:schemeClr val="tx1"/>
                </a:solidFill>
              </a:rPr>
              <a:t> 2 </a:t>
            </a:r>
            <a:r>
              <a:rPr lang="en-GB" b="1" dirty="0" err="1">
                <a:solidFill>
                  <a:schemeClr val="tx1"/>
                </a:solidFill>
              </a:rPr>
              <a:t>eesmärk</a:t>
            </a:r>
            <a:r>
              <a:rPr lang="en-GB" b="1" dirty="0">
                <a:solidFill>
                  <a:schemeClr val="tx1"/>
                </a:solidFill>
              </a:rPr>
              <a:t> on </a:t>
            </a:r>
            <a:r>
              <a:rPr lang="en-GB" b="1" dirty="0" err="1">
                <a:solidFill>
                  <a:schemeClr val="tx1"/>
                </a:solidFill>
              </a:rPr>
              <a:t>pakkuda</a:t>
            </a:r>
            <a:r>
              <a:rPr lang="en-GB" b="1" dirty="0">
                <a:solidFill>
                  <a:schemeClr val="tx1"/>
                </a:solidFill>
              </a:rPr>
              <a:t> </a:t>
            </a:r>
            <a:r>
              <a:rPr lang="en-GB" b="1" dirty="0" err="1">
                <a:solidFill>
                  <a:schemeClr val="tx1"/>
                </a:solidFill>
              </a:rPr>
              <a:t>konkreetseid</a:t>
            </a:r>
            <a:r>
              <a:rPr lang="en-GB" b="1" dirty="0">
                <a:solidFill>
                  <a:schemeClr val="tx1"/>
                </a:solidFill>
              </a:rPr>
              <a:t> </a:t>
            </a:r>
            <a:r>
              <a:rPr lang="en-GB" b="1" dirty="0" err="1">
                <a:solidFill>
                  <a:schemeClr val="tx1"/>
                </a:solidFill>
              </a:rPr>
              <a:t>põhjendusi</a:t>
            </a:r>
            <a:r>
              <a:rPr lang="en-GB" b="1" dirty="0">
                <a:solidFill>
                  <a:schemeClr val="tx1"/>
                </a:solidFill>
              </a:rPr>
              <a:t> </a:t>
            </a:r>
            <a:r>
              <a:rPr lang="en-GB" b="1" dirty="0" err="1">
                <a:solidFill>
                  <a:schemeClr val="tx1"/>
                </a:solidFill>
              </a:rPr>
              <a:t>selle</a:t>
            </a:r>
            <a:r>
              <a:rPr lang="en-GB" b="1" dirty="0">
                <a:solidFill>
                  <a:schemeClr val="tx1"/>
                </a:solidFill>
              </a:rPr>
              <a:t> </a:t>
            </a:r>
            <a:r>
              <a:rPr lang="en-GB" b="1" dirty="0" err="1">
                <a:solidFill>
                  <a:schemeClr val="tx1"/>
                </a:solidFill>
              </a:rPr>
              <a:t>kohta</a:t>
            </a:r>
            <a:r>
              <a:rPr lang="en-GB" b="1" dirty="0">
                <a:solidFill>
                  <a:schemeClr val="tx1"/>
                </a:solidFill>
              </a:rPr>
              <a:t>, </a:t>
            </a:r>
            <a:r>
              <a:rPr lang="en-GB" b="1" dirty="0" err="1">
                <a:solidFill>
                  <a:schemeClr val="tx1"/>
                </a:solidFill>
              </a:rPr>
              <a:t>miks</a:t>
            </a:r>
            <a:r>
              <a:rPr lang="en-GB" b="1" dirty="0">
                <a:solidFill>
                  <a:schemeClr val="tx1"/>
                </a:solidFill>
              </a:rPr>
              <a:t> </a:t>
            </a:r>
            <a:r>
              <a:rPr lang="en-GB" b="1" dirty="0" err="1">
                <a:solidFill>
                  <a:schemeClr val="tx1"/>
                </a:solidFill>
              </a:rPr>
              <a:t>õppijakeskne</a:t>
            </a:r>
            <a:r>
              <a:rPr lang="en-GB" b="1" dirty="0">
                <a:solidFill>
                  <a:schemeClr val="tx1"/>
                </a:solidFill>
              </a:rPr>
              <a:t> </a:t>
            </a:r>
            <a:r>
              <a:rPr lang="en-GB" b="1" dirty="0" err="1">
                <a:solidFill>
                  <a:schemeClr val="tx1"/>
                </a:solidFill>
              </a:rPr>
              <a:t>õppetöö</a:t>
            </a:r>
            <a:r>
              <a:rPr lang="en-GB" b="1" dirty="0">
                <a:solidFill>
                  <a:schemeClr val="tx1"/>
                </a:solidFill>
              </a:rPr>
              <a:t> on </a:t>
            </a:r>
            <a:r>
              <a:rPr lang="en-GB" b="1" dirty="0" err="1">
                <a:solidFill>
                  <a:schemeClr val="tx1"/>
                </a:solidFill>
              </a:rPr>
              <a:t>tänapäeval</a:t>
            </a:r>
            <a:r>
              <a:rPr lang="en-GB" b="1" dirty="0">
                <a:solidFill>
                  <a:schemeClr val="tx1"/>
                </a:solidFill>
              </a:rPr>
              <a:t> </a:t>
            </a:r>
            <a:r>
              <a:rPr lang="en-GB" b="1" dirty="0" err="1">
                <a:solidFill>
                  <a:schemeClr val="tx1"/>
                </a:solidFill>
              </a:rPr>
              <a:t>eriti</a:t>
            </a:r>
            <a:r>
              <a:rPr lang="en-GB" b="1" dirty="0">
                <a:solidFill>
                  <a:schemeClr val="tx1"/>
                </a:solidFill>
              </a:rPr>
              <a:t> </a:t>
            </a:r>
            <a:r>
              <a:rPr lang="en-GB" b="1" dirty="0" err="1">
                <a:solidFill>
                  <a:schemeClr val="tx1"/>
                </a:solidFill>
              </a:rPr>
              <a:t>asjakohane</a:t>
            </a:r>
            <a:r>
              <a:rPr lang="en-GB" b="1" dirty="0">
                <a:solidFill>
                  <a:schemeClr val="tx1"/>
                </a:solidFill>
              </a:rPr>
              <a:t>. </a:t>
            </a:r>
          </a:p>
        </p:txBody>
      </p:sp>
      <p:sp>
        <p:nvSpPr>
          <p:cNvPr id="9" name="Tekstvak 8">
            <a:extLst>
              <a:ext uri="{FF2B5EF4-FFF2-40B4-BE49-F238E27FC236}">
                <a16:creationId xmlns:a16="http://schemas.microsoft.com/office/drawing/2014/main" id="{79F09B6A-8E86-4C02-8FAA-0DED80B3A5C9}"/>
              </a:ext>
            </a:extLst>
          </p:cNvPr>
          <p:cNvSpPr txBox="1"/>
          <p:nvPr/>
        </p:nvSpPr>
        <p:spPr>
          <a:xfrm>
            <a:off x="8595756" y="5387459"/>
            <a:ext cx="2873828" cy="369332"/>
          </a:xfrm>
          <a:prstGeom prst="rect">
            <a:avLst/>
          </a:prstGeom>
          <a:noFill/>
        </p:spPr>
        <p:txBody>
          <a:bodyPr wrap="square" rtlCol="0">
            <a:spAutoFit/>
          </a:bodyPr>
          <a:lstStyle/>
          <a:p>
            <a:r>
              <a:rPr lang="nl-NL" dirty="0">
                <a:solidFill>
                  <a:schemeClr val="bg1"/>
                </a:solidFill>
              </a:rPr>
              <a:t>images </a:t>
            </a:r>
            <a:r>
              <a:rPr lang="nl-NL" dirty="0" err="1">
                <a:solidFill>
                  <a:schemeClr val="bg1"/>
                </a:solidFill>
              </a:rPr>
              <a:t>can</a:t>
            </a:r>
            <a:r>
              <a:rPr lang="nl-NL" dirty="0">
                <a:solidFill>
                  <a:schemeClr val="bg1"/>
                </a:solidFill>
              </a:rPr>
              <a:t> </a:t>
            </a:r>
            <a:r>
              <a:rPr lang="nl-NL" dirty="0" err="1">
                <a:solidFill>
                  <a:schemeClr val="bg1"/>
                </a:solidFill>
              </a:rPr>
              <a:t>be</a:t>
            </a:r>
            <a:r>
              <a:rPr lang="nl-NL" dirty="0">
                <a:solidFill>
                  <a:schemeClr val="bg1"/>
                </a:solidFill>
              </a:rPr>
              <a:t> </a:t>
            </a:r>
            <a:r>
              <a:rPr lang="nl-NL" dirty="0" err="1">
                <a:solidFill>
                  <a:schemeClr val="bg1"/>
                </a:solidFill>
              </a:rPr>
              <a:t>changed</a:t>
            </a:r>
            <a:endParaRPr lang="en-GB" dirty="0">
              <a:solidFill>
                <a:schemeClr val="bg1"/>
              </a:solidFill>
            </a:endParaRPr>
          </a:p>
        </p:txBody>
      </p:sp>
    </p:spTree>
    <p:extLst>
      <p:ext uri="{BB962C8B-B14F-4D97-AF65-F5344CB8AC3E}">
        <p14:creationId xmlns:p14="http://schemas.microsoft.com/office/powerpoint/2010/main" val="290897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12BA15E-4659-440B-9C84-66614085DDD7}"/>
              </a:ext>
            </a:extLst>
          </p:cNvPr>
          <p:cNvSpPr>
            <a:spLocks noGrp="1"/>
          </p:cNvSpPr>
          <p:nvPr>
            <p:ph type="title"/>
          </p:nvPr>
        </p:nvSpPr>
        <p:spPr>
          <a:xfrm>
            <a:off x="637830" y="1139939"/>
            <a:ext cx="5572470" cy="1325563"/>
          </a:xfrm>
        </p:spPr>
        <p:txBody>
          <a:bodyPr>
            <a:normAutofit/>
          </a:bodyPr>
          <a:lstStyle/>
          <a:p>
            <a:pPr>
              <a:spcAft>
                <a:spcPts val="1000"/>
              </a:spcAft>
            </a:pPr>
            <a:r>
              <a:rPr lang="en-GB" sz="2800" b="1" dirty="0" smtClean="0">
                <a:solidFill>
                  <a:schemeClr val="bg1"/>
                </a:solidFill>
                <a:latin typeface="+mn-lt"/>
                <a:ea typeface="+mn-ea"/>
                <a:cs typeface="+mn-cs"/>
              </a:rPr>
              <a:t>3</a:t>
            </a:r>
            <a:r>
              <a:rPr lang="et-EE" sz="2800" b="1" dirty="0" smtClean="0">
                <a:solidFill>
                  <a:schemeClr val="bg1"/>
                </a:solidFill>
                <a:latin typeface="+mn-lt"/>
                <a:ea typeface="+mn-ea"/>
                <a:cs typeface="+mn-cs"/>
              </a:rPr>
              <a:t>.</a:t>
            </a:r>
            <a:r>
              <a:rPr lang="en-GB" sz="2800" b="1" dirty="0" smtClean="0">
                <a:solidFill>
                  <a:schemeClr val="bg1"/>
                </a:solidFill>
                <a:latin typeface="+mn-lt"/>
                <a:ea typeface="+mn-ea"/>
                <a:cs typeface="+mn-cs"/>
              </a:rPr>
              <a:t> </a:t>
            </a:r>
            <a:r>
              <a:rPr lang="et-EE" sz="2800" b="1" cap="all" dirty="0" err="1" smtClean="0">
                <a:solidFill>
                  <a:schemeClr val="bg1"/>
                </a:solidFill>
                <a:latin typeface="+mn-lt"/>
                <a:ea typeface="+mn-ea"/>
                <a:cs typeface="+mn-cs"/>
              </a:rPr>
              <a:t>Multiintelligentsuse</a:t>
            </a:r>
            <a:r>
              <a:rPr lang="et-EE" sz="2800" b="1" cap="all" dirty="0" smtClean="0">
                <a:solidFill>
                  <a:schemeClr val="bg1"/>
                </a:solidFill>
                <a:latin typeface="+mn-lt"/>
                <a:ea typeface="+mn-ea"/>
                <a:cs typeface="+mn-cs"/>
              </a:rPr>
              <a:t> teooria</a:t>
            </a:r>
            <a:endParaRPr lang="en-GB" sz="2800" b="1" cap="all" dirty="0">
              <a:solidFill>
                <a:schemeClr val="bg1"/>
              </a:solidFill>
              <a:latin typeface="+mn-lt"/>
              <a:ea typeface="+mn-ea"/>
              <a:cs typeface="+mn-cs"/>
            </a:endParaRPr>
          </a:p>
        </p:txBody>
      </p:sp>
    </p:spTree>
    <p:extLst>
      <p:ext uri="{BB962C8B-B14F-4D97-AF65-F5344CB8AC3E}">
        <p14:creationId xmlns:p14="http://schemas.microsoft.com/office/powerpoint/2010/main" val="2375989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6460083-2617-4962-883D-C247F982CD76}"/>
              </a:ext>
            </a:extLst>
          </p:cNvPr>
          <p:cNvSpPr>
            <a:spLocks noGrp="1"/>
          </p:cNvSpPr>
          <p:nvPr>
            <p:ph type="title"/>
          </p:nvPr>
        </p:nvSpPr>
        <p:spPr/>
        <p:txBody>
          <a:bodyPr/>
          <a:lstStyle/>
          <a:p>
            <a:pPr>
              <a:spcBef>
                <a:spcPts val="1200"/>
              </a:spcBef>
            </a:pPr>
            <a:r>
              <a:rPr lang="et-EE" dirty="0" err="1" smtClean="0">
                <a:solidFill>
                  <a:srgbClr val="F2BD1F"/>
                </a:solidFill>
                <a:latin typeface="+mn-lt"/>
              </a:rPr>
              <a:t>Multiintelligentsuse</a:t>
            </a:r>
            <a:r>
              <a:rPr lang="et-EE" dirty="0" smtClean="0">
                <a:solidFill>
                  <a:srgbClr val="F2BD1F"/>
                </a:solidFill>
                <a:latin typeface="+mn-lt"/>
              </a:rPr>
              <a:t> teooria</a:t>
            </a:r>
            <a:r>
              <a:rPr lang="nl-NL" dirty="0">
                <a:solidFill>
                  <a:srgbClr val="F2BD1F"/>
                </a:solidFill>
              </a:rPr>
              <a:t/>
            </a:r>
            <a:br>
              <a:rPr lang="nl-NL" dirty="0">
                <a:solidFill>
                  <a:srgbClr val="F2BD1F"/>
                </a:solidFill>
              </a:rPr>
            </a:br>
            <a:r>
              <a:rPr lang="et-EE" sz="2800" b="1" dirty="0" smtClean="0">
                <a:solidFill>
                  <a:srgbClr val="F2BD1F"/>
                </a:solidFill>
              </a:rPr>
              <a:t>3.1.</a:t>
            </a:r>
            <a:r>
              <a:rPr lang="nl-NL" sz="2800" b="1" dirty="0" smtClean="0">
                <a:solidFill>
                  <a:srgbClr val="F2BD1F"/>
                </a:solidFill>
              </a:rPr>
              <a:t> </a:t>
            </a:r>
            <a:r>
              <a:rPr lang="et-EE" sz="2800" b="1" dirty="0" smtClean="0">
                <a:solidFill>
                  <a:srgbClr val="F2BD1F"/>
                </a:solidFill>
              </a:rPr>
              <a:t>Sissejuhatus</a:t>
            </a:r>
            <a:endParaRPr lang="en-GB" sz="2800" b="1" dirty="0">
              <a:solidFill>
                <a:srgbClr val="F2BD1F"/>
              </a:solidFill>
            </a:endParaRPr>
          </a:p>
        </p:txBody>
      </p:sp>
      <p:sp>
        <p:nvSpPr>
          <p:cNvPr id="2" name="Content Placeholder 1">
            <a:extLst>
              <a:ext uri="{FF2B5EF4-FFF2-40B4-BE49-F238E27FC236}">
                <a16:creationId xmlns:a16="http://schemas.microsoft.com/office/drawing/2014/main" id="{C20ABA51-1AAB-4D78-9893-485C7244B1A1}"/>
              </a:ext>
            </a:extLst>
          </p:cNvPr>
          <p:cNvSpPr>
            <a:spLocks noGrp="1"/>
          </p:cNvSpPr>
          <p:nvPr>
            <p:ph idx="1"/>
          </p:nvPr>
        </p:nvSpPr>
        <p:spPr>
          <a:xfrm>
            <a:off x="838200" y="1877696"/>
            <a:ext cx="4545367" cy="4697296"/>
          </a:xfrm>
        </p:spPr>
        <p:txBody>
          <a:bodyPr>
            <a:normAutofit/>
          </a:bodyPr>
          <a:lstStyle/>
          <a:p>
            <a:pPr marL="0" indent="0" algn="just">
              <a:buNone/>
            </a:pPr>
            <a:r>
              <a:rPr lang="en-GB" sz="1800" dirty="0" err="1">
                <a:ea typeface="Corbel" panose="020B0503020204020204" pitchFamily="34" charset="0"/>
                <a:cs typeface="Times New Roman" panose="02020603050405020304" pitchFamily="18" charset="0"/>
              </a:rPr>
              <a:t>Gardneri</a:t>
            </a:r>
            <a:r>
              <a:rPr lang="en-GB" sz="1800" dirty="0">
                <a:ea typeface="Corbel" panose="020B0503020204020204" pitchFamily="34" charset="0"/>
                <a:cs typeface="Times New Roman" panose="02020603050405020304" pitchFamily="18" charset="0"/>
              </a:rPr>
              <a:t> </a:t>
            </a:r>
            <a:r>
              <a:rPr lang="en-GB" sz="1800" dirty="0" smtClean="0">
                <a:ea typeface="Corbel" panose="020B0503020204020204" pitchFamily="34" charset="0"/>
                <a:cs typeface="Times New Roman" panose="02020603050405020304" pitchFamily="18" charset="0"/>
              </a:rPr>
              <a:t>1980</a:t>
            </a:r>
            <a:r>
              <a:rPr lang="et-EE" sz="1800" dirty="0" smtClean="0">
                <a:ea typeface="Corbel" panose="020B0503020204020204" pitchFamily="34" charset="0"/>
                <a:cs typeface="Times New Roman" panose="02020603050405020304" pitchFamily="18" charset="0"/>
              </a:rPr>
              <a:t>-</a:t>
            </a:r>
            <a:r>
              <a:rPr lang="en-GB" sz="1800" dirty="0" err="1" smtClean="0">
                <a:ea typeface="Corbel" panose="020B0503020204020204" pitchFamily="34" charset="0"/>
                <a:cs typeface="Times New Roman" panose="02020603050405020304" pitchFamily="18" charset="0"/>
              </a:rPr>
              <a:t>ndate</a:t>
            </a:r>
            <a:r>
              <a:rPr lang="et-EE" sz="1800" dirty="0" smtClean="0">
                <a:ea typeface="Corbel" panose="020B0503020204020204" pitchFamily="34" charset="0"/>
                <a:cs typeface="Times New Roman" panose="02020603050405020304" pitchFamily="18" charset="0"/>
              </a:rPr>
              <a:t> aastate</a:t>
            </a:r>
            <a:r>
              <a:rPr lang="en-GB" sz="1800" dirty="0" smtClean="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alguses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välja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pakutud</a:t>
            </a:r>
            <a:r>
              <a:rPr lang="en-GB" sz="1800" dirty="0">
                <a:ea typeface="Corbel" panose="020B0503020204020204" pitchFamily="34" charset="0"/>
                <a:cs typeface="Times New Roman" panose="02020603050405020304" pitchFamily="18" charset="0"/>
              </a:rPr>
              <a:t> </a:t>
            </a:r>
            <a:r>
              <a:rPr lang="et-EE" sz="1800" dirty="0" err="1" smtClean="0">
                <a:ea typeface="Corbel" panose="020B0503020204020204" pitchFamily="34" charset="0"/>
                <a:cs typeface="Times New Roman" panose="02020603050405020304" pitchFamily="18" charset="0"/>
              </a:rPr>
              <a:t>multi</a:t>
            </a:r>
            <a:r>
              <a:rPr lang="en-GB" sz="1800" dirty="0" err="1" smtClean="0">
                <a:ea typeface="Corbel" panose="020B0503020204020204" pitchFamily="34" charset="0"/>
                <a:cs typeface="Times New Roman" panose="02020603050405020304" pitchFamily="18" charset="0"/>
              </a:rPr>
              <a:t>intelligentsuse</a:t>
            </a:r>
            <a:r>
              <a:rPr lang="en-GB" sz="1800" dirty="0" smtClean="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teooria</a:t>
            </a:r>
            <a:r>
              <a:rPr lang="en-GB" sz="1800" dirty="0">
                <a:ea typeface="Corbel" panose="020B0503020204020204" pitchFamily="34" charset="0"/>
                <a:cs typeface="Times New Roman" panose="02020603050405020304" pitchFamily="18" charset="0"/>
              </a:rPr>
              <a:t> on </a:t>
            </a:r>
            <a:r>
              <a:rPr lang="en-GB" sz="1800" dirty="0" err="1">
                <a:ea typeface="Corbel" panose="020B0503020204020204" pitchFamily="34" charset="0"/>
                <a:cs typeface="Times New Roman" panose="02020603050405020304" pitchFamily="18" charset="0"/>
              </a:rPr>
              <a:t>alternatiivne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viis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traditsioonilisele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klassiruumi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disainile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mis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arvestab</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inimeste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erinevaid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õppimis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ja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arusaamisviise</a:t>
            </a:r>
            <a:r>
              <a:rPr lang="en-GB" sz="1800" dirty="0">
                <a:ea typeface="Corbel" panose="020B0503020204020204" pitchFamily="34" charset="0"/>
                <a:cs typeface="Times New Roman" panose="02020603050405020304" pitchFamily="18" charset="0"/>
              </a:rPr>
              <a:t>. Gardner (1983) </a:t>
            </a:r>
            <a:r>
              <a:rPr lang="en-GB" sz="1800" dirty="0" err="1">
                <a:ea typeface="Corbel" panose="020B0503020204020204" pitchFamily="34" charset="0"/>
                <a:cs typeface="Times New Roman" panose="02020603050405020304" pitchFamily="18" charset="0"/>
              </a:rPr>
              <a:t>pakkus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välja</a:t>
            </a:r>
            <a:r>
              <a:rPr lang="en-GB" sz="1800" dirty="0">
                <a:ea typeface="Corbel" panose="020B0503020204020204" pitchFamily="34" charset="0"/>
                <a:cs typeface="Times New Roman" panose="02020603050405020304" pitchFamily="18" charset="0"/>
              </a:rPr>
              <a:t>, et </a:t>
            </a:r>
            <a:r>
              <a:rPr lang="en-GB" sz="1800" dirty="0" err="1">
                <a:ea typeface="Corbel" panose="020B0503020204020204" pitchFamily="34" charset="0"/>
                <a:cs typeface="Times New Roman" panose="02020603050405020304" pitchFamily="18" charset="0"/>
              </a:rPr>
              <a:t>õppijatel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ei</a:t>
            </a:r>
            <a:r>
              <a:rPr lang="en-GB" sz="1800" dirty="0">
                <a:ea typeface="Corbel" panose="020B0503020204020204" pitchFamily="34" charset="0"/>
                <a:cs typeface="Times New Roman" panose="02020603050405020304" pitchFamily="18" charset="0"/>
              </a:rPr>
              <a:t> ole </a:t>
            </a:r>
            <a:r>
              <a:rPr lang="en-GB" sz="1800" dirty="0" err="1">
                <a:ea typeface="Corbel" panose="020B0503020204020204" pitchFamily="34" charset="0"/>
                <a:cs typeface="Times New Roman" panose="02020603050405020304" pitchFamily="18" charset="0"/>
              </a:rPr>
              <a:t>mitte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üks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intelligentsus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vaid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mitu</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intelligentsust</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Tema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eeldus</a:t>
            </a:r>
            <a:r>
              <a:rPr lang="en-GB" sz="1800" dirty="0">
                <a:ea typeface="Corbel" panose="020B0503020204020204" pitchFamily="34" charset="0"/>
                <a:cs typeface="Times New Roman" panose="02020603050405020304" pitchFamily="18" charset="0"/>
              </a:rPr>
              <a:t> on, et </a:t>
            </a:r>
            <a:r>
              <a:rPr lang="en-GB" sz="1800" dirty="0" err="1">
                <a:ea typeface="Corbel" panose="020B0503020204020204" pitchFamily="34" charset="0"/>
                <a:cs typeface="Times New Roman" panose="02020603050405020304" pitchFamily="18" charset="0"/>
              </a:rPr>
              <a:t>kõikidel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inimestel</a:t>
            </a:r>
            <a:r>
              <a:rPr lang="en-GB" sz="1800" dirty="0">
                <a:ea typeface="Corbel" panose="020B0503020204020204" pitchFamily="34" charset="0"/>
                <a:cs typeface="Times New Roman" panose="02020603050405020304" pitchFamily="18" charset="0"/>
              </a:rPr>
              <a:t> on need </a:t>
            </a:r>
            <a:r>
              <a:rPr lang="en-GB" sz="1800" dirty="0" err="1">
                <a:ea typeface="Corbel" panose="020B0503020204020204" pitchFamily="34" charset="0"/>
                <a:cs typeface="Times New Roman" panose="02020603050405020304" pitchFamily="18" charset="0"/>
              </a:rPr>
              <a:t>intelligentsused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olemas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kuid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iga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inimese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puhul</a:t>
            </a:r>
            <a:r>
              <a:rPr lang="en-GB" sz="1800" dirty="0">
                <a:ea typeface="Corbel" panose="020B0503020204020204" pitchFamily="34" charset="0"/>
                <a:cs typeface="Times New Roman" panose="02020603050405020304" pitchFamily="18" charset="0"/>
              </a:rPr>
              <a:t> on </a:t>
            </a:r>
            <a:r>
              <a:rPr lang="en-GB" sz="1800" dirty="0" err="1">
                <a:ea typeface="Corbel" panose="020B0503020204020204" pitchFamily="34" charset="0"/>
                <a:cs typeface="Times New Roman" panose="02020603050405020304" pitchFamily="18" charset="0"/>
              </a:rPr>
              <a:t>üks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neist</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tugevamini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väljendunud</a:t>
            </a:r>
            <a:r>
              <a:rPr lang="en-GB" sz="1800" dirty="0">
                <a:ea typeface="Corbel" panose="020B0503020204020204" pitchFamily="34" charset="0"/>
                <a:cs typeface="Times New Roman" panose="02020603050405020304" pitchFamily="18" charset="0"/>
              </a:rPr>
              <a:t>. (1)</a:t>
            </a:r>
            <a:endParaRPr lang="en-GB" sz="1800" dirty="0">
              <a:latin typeface="Corbel" panose="020B0503020204020204" pitchFamily="34" charset="0"/>
              <a:ea typeface="Corbel" panose="020B0503020204020204" pitchFamily="34" charset="0"/>
              <a:cs typeface="Times New Roman" panose="02020603050405020304" pitchFamily="18" charset="0"/>
            </a:endParaRPr>
          </a:p>
          <a:p>
            <a:pPr marL="0" indent="0" algn="just">
              <a:buNone/>
            </a:pPr>
            <a:r>
              <a:rPr lang="en-GB" sz="1800" dirty="0">
                <a:effectLst/>
                <a:latin typeface="Corbel" panose="020B0503020204020204" pitchFamily="34" charset="0"/>
                <a:ea typeface="Corbel" panose="020B0503020204020204" pitchFamily="34" charset="0"/>
                <a:cs typeface="Times New Roman" panose="02020603050405020304" pitchFamily="18" charset="0"/>
              </a:rPr>
              <a:t> </a:t>
            </a:r>
            <a:endParaRPr lang="en-GB" sz="1800" dirty="0">
              <a:latin typeface="Corbel" panose="020B0503020204020204" pitchFamily="34" charset="0"/>
              <a:ea typeface="Corbel" panose="020B0503020204020204" pitchFamily="34" charset="0"/>
              <a:cs typeface="Times New Roman" panose="02020603050405020304" pitchFamily="18" charset="0"/>
            </a:endParaRPr>
          </a:p>
          <a:p>
            <a:pPr marL="342900" indent="-342900">
              <a:buAutoNum type="arabicParenBoth"/>
            </a:pPr>
            <a:r>
              <a:rPr lang="en-GB" sz="1400" u="sng" dirty="0">
                <a:solidFill>
                  <a:srgbClr val="F2BD1F"/>
                </a:solidFill>
                <a:effectLst/>
                <a:latin typeface="Corbel" panose="020B0503020204020204" pitchFamily="34" charset="0"/>
                <a:ea typeface="Corbel" panose="020B0503020204020204" pitchFamily="34" charset="0"/>
                <a:cs typeface="Times New Roman" panose="02020603050405020304" pitchFamily="18" charset="0"/>
                <a:hlinkClick r:id="rId2">
                  <a:extLst>
                    <a:ext uri="{A12FA001-AC4F-418D-AE19-62706E023703}">
                      <ahyp:hlinkClr xmlns="" xmlns:ahyp="http://schemas.microsoft.com/office/drawing/2018/hyperlinkcolor" val="tx"/>
                    </a:ext>
                  </a:extLst>
                </a:hlinkClick>
              </a:rPr>
              <a:t>https://files.eric.ed.gov/fulltext/EJ1170867.pdf</a:t>
            </a:r>
            <a:r>
              <a:rPr lang="en-GB" sz="1400" dirty="0">
                <a:solidFill>
                  <a:srgbClr val="F2BD1F"/>
                </a:solidFill>
                <a:effectLst/>
                <a:latin typeface="Corbel" panose="020B0503020204020204" pitchFamily="34" charset="0"/>
                <a:ea typeface="Corbel" panose="020B0503020204020204" pitchFamily="34" charset="0"/>
                <a:cs typeface="Times New Roman" panose="02020603050405020304" pitchFamily="18" charset="0"/>
              </a:rPr>
              <a:t> </a:t>
            </a:r>
          </a:p>
        </p:txBody>
      </p:sp>
      <p:sp>
        <p:nvSpPr>
          <p:cNvPr id="4" name="Content Placeholder 1">
            <a:extLst>
              <a:ext uri="{FF2B5EF4-FFF2-40B4-BE49-F238E27FC236}">
                <a16:creationId xmlns:a16="http://schemas.microsoft.com/office/drawing/2014/main" id="{5EAFB824-9D7F-4158-A552-61054B73FD04}"/>
              </a:ext>
            </a:extLst>
          </p:cNvPr>
          <p:cNvSpPr txBox="1">
            <a:spLocks/>
          </p:cNvSpPr>
          <p:nvPr/>
        </p:nvSpPr>
        <p:spPr>
          <a:xfrm>
            <a:off x="6096000" y="1877696"/>
            <a:ext cx="5269516" cy="46972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800" dirty="0">
                <a:ea typeface="Corbel" panose="020B0503020204020204" pitchFamily="34" charset="0"/>
                <a:cs typeface="Times New Roman" panose="02020603050405020304" pitchFamily="18" charset="0"/>
              </a:rPr>
              <a:t>Gardner (2013) </a:t>
            </a:r>
            <a:r>
              <a:rPr lang="en-GB" sz="1800" dirty="0" err="1">
                <a:ea typeface="Corbel" panose="020B0503020204020204" pitchFamily="34" charset="0"/>
                <a:cs typeface="Times New Roman" panose="02020603050405020304" pitchFamily="18" charset="0"/>
              </a:rPr>
              <a:t>väidab</a:t>
            </a:r>
            <a:r>
              <a:rPr lang="en-GB" sz="1800" dirty="0">
                <a:ea typeface="Corbel" panose="020B0503020204020204" pitchFamily="34" charset="0"/>
                <a:cs typeface="Times New Roman" panose="02020603050405020304" pitchFamily="18" charset="0"/>
              </a:rPr>
              <a:t>, et </a:t>
            </a:r>
            <a:r>
              <a:rPr lang="en-GB" sz="1800" dirty="0" err="1">
                <a:ea typeface="Corbel" panose="020B0503020204020204" pitchFamily="34" charset="0"/>
                <a:cs typeface="Times New Roman" panose="02020603050405020304" pitchFamily="18" charset="0"/>
              </a:rPr>
              <a:t>olenemata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sellest</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millist</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õppeainet</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õpetate</a:t>
            </a:r>
            <a:r>
              <a:rPr lang="en-GB" sz="1800" dirty="0">
                <a:ea typeface="Corbel" panose="020B0503020204020204" pitchFamily="34" charset="0"/>
                <a:cs typeface="Times New Roman" panose="02020603050405020304" pitchFamily="18" charset="0"/>
              </a:rPr>
              <a:t> - "</a:t>
            </a:r>
            <a:r>
              <a:rPr lang="en-GB" sz="1800" dirty="0" err="1">
                <a:ea typeface="Corbel" panose="020B0503020204020204" pitchFamily="34" charset="0"/>
                <a:cs typeface="Times New Roman" panose="02020603050405020304" pitchFamily="18" charset="0"/>
              </a:rPr>
              <a:t>kunsti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loodusteadusi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ajalugu</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või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matemaatikat</a:t>
            </a:r>
            <a:r>
              <a:rPr lang="en-GB" sz="1800" dirty="0">
                <a:ea typeface="Corbel" panose="020B0503020204020204" pitchFamily="34" charset="0"/>
                <a:cs typeface="Times New Roman" panose="02020603050405020304" pitchFamily="18" charset="0"/>
              </a:rPr>
              <a:t>" - </a:t>
            </a:r>
            <a:r>
              <a:rPr lang="en-GB" sz="1800" dirty="0" err="1">
                <a:ea typeface="Corbel" panose="020B0503020204020204" pitchFamily="34" charset="0"/>
                <a:cs typeface="Times New Roman" panose="02020603050405020304" pitchFamily="18" charset="0"/>
              </a:rPr>
              <a:t>peaksite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õppematerjale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esitama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mitmel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viisil</a:t>
            </a:r>
            <a:r>
              <a:rPr lang="en-GB" sz="1800" dirty="0">
                <a:ea typeface="Corbel" panose="020B0503020204020204" pitchFamily="34" charset="0"/>
                <a:cs typeface="Times New Roman" panose="02020603050405020304" pitchFamily="18" charset="0"/>
              </a:rPr>
              <a:t>. Gardner </a:t>
            </a:r>
            <a:r>
              <a:rPr lang="en-GB" sz="1800" dirty="0" err="1">
                <a:ea typeface="Corbel" panose="020B0503020204020204" pitchFamily="34" charset="0"/>
                <a:cs typeface="Times New Roman" panose="02020603050405020304" pitchFamily="18" charset="0"/>
              </a:rPr>
              <a:t>toob</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veel</a:t>
            </a:r>
            <a:r>
              <a:rPr lang="en-GB" sz="1800" dirty="0">
                <a:ea typeface="Corbel" panose="020B0503020204020204" pitchFamily="34" charset="0"/>
                <a:cs typeface="Times New Roman" panose="02020603050405020304" pitchFamily="18" charset="0"/>
              </a:rPr>
              <a:t> </a:t>
            </a:r>
            <a:r>
              <a:rPr lang="et-EE" sz="1800" dirty="0" smtClean="0">
                <a:ea typeface="Corbel" panose="020B0503020204020204" pitchFamily="34" charset="0"/>
                <a:cs typeface="Times New Roman" panose="02020603050405020304" pitchFamily="18" charset="0"/>
              </a:rPr>
              <a:t>esile</a:t>
            </a:r>
            <a:r>
              <a:rPr lang="en-GB" sz="1800" dirty="0" smtClean="0">
                <a:ea typeface="Corbel" panose="020B0503020204020204" pitchFamily="34" charset="0"/>
                <a:cs typeface="Times New Roman" panose="02020603050405020304" pitchFamily="18" charset="0"/>
              </a:rPr>
              <a:t>, </a:t>
            </a:r>
            <a:r>
              <a:rPr lang="en-GB" sz="1800" dirty="0">
                <a:ea typeface="Corbel" panose="020B0503020204020204" pitchFamily="34" charset="0"/>
                <a:cs typeface="Times New Roman" panose="02020603050405020304" pitchFamily="18" charset="0"/>
              </a:rPr>
              <a:t>et </a:t>
            </a:r>
            <a:r>
              <a:rPr lang="en-GB" sz="1800" dirty="0" err="1">
                <a:ea typeface="Corbel" panose="020B0503020204020204" pitchFamily="34" charset="0"/>
                <a:cs typeface="Times New Roman" panose="02020603050405020304" pitchFamily="18" charset="0"/>
              </a:rPr>
              <a:t>kõike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mida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te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sügavalt</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tunnete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saate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kirjeldada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ja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edasi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anda</a:t>
            </a:r>
            <a:r>
              <a:rPr lang="en-GB" sz="1800" dirty="0">
                <a:ea typeface="Corbel" panose="020B0503020204020204" pitchFamily="34" charset="0"/>
                <a:cs typeface="Times New Roman" panose="02020603050405020304" pitchFamily="18" charset="0"/>
              </a:rPr>
              <a:t> ... </a:t>
            </a:r>
            <a:r>
              <a:rPr lang="en-GB" sz="1800" dirty="0" err="1">
                <a:ea typeface="Corbel" panose="020B0503020204020204" pitchFamily="34" charset="0"/>
                <a:cs typeface="Times New Roman" panose="02020603050405020304" pitchFamily="18" charset="0"/>
              </a:rPr>
              <a:t>mitmel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viisil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Meie</a:t>
            </a:r>
            <a:r>
              <a:rPr lang="en-GB" sz="1800" dirty="0">
                <a:ea typeface="Corbel" panose="020B0503020204020204" pitchFamily="34" charset="0"/>
                <a:cs typeface="Times New Roman" panose="02020603050405020304" pitchFamily="18" charset="0"/>
              </a:rPr>
              <a:t>, </a:t>
            </a:r>
            <a:r>
              <a:rPr lang="en-GB" sz="1800" dirty="0" err="1" smtClean="0">
                <a:ea typeface="Corbel" panose="020B0503020204020204" pitchFamily="34" charset="0"/>
                <a:cs typeface="Times New Roman" panose="02020603050405020304" pitchFamily="18" charset="0"/>
              </a:rPr>
              <a:t>õpetajad</a:t>
            </a:r>
            <a:r>
              <a:rPr lang="en-GB" sz="1800" dirty="0" smtClean="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avastame</a:t>
            </a:r>
            <a:r>
              <a:rPr lang="en-GB" sz="1800" dirty="0">
                <a:ea typeface="Corbel" panose="020B0503020204020204" pitchFamily="34" charset="0"/>
                <a:cs typeface="Times New Roman" panose="02020603050405020304" pitchFamily="18" charset="0"/>
              </a:rPr>
              <a:t>, et </a:t>
            </a:r>
            <a:r>
              <a:rPr lang="en-GB" sz="1800" dirty="0" err="1">
                <a:ea typeface="Corbel" panose="020B0503020204020204" pitchFamily="34" charset="0"/>
                <a:cs typeface="Times New Roman" panose="02020603050405020304" pitchFamily="18" charset="0"/>
              </a:rPr>
              <a:t>mõnikord</a:t>
            </a:r>
            <a:r>
              <a:rPr lang="en-GB" sz="1800" dirty="0">
                <a:ea typeface="Corbel" panose="020B0503020204020204" pitchFamily="34" charset="0"/>
                <a:cs typeface="Times New Roman" panose="02020603050405020304" pitchFamily="18" charset="0"/>
              </a:rPr>
              <a:t> on </a:t>
            </a:r>
            <a:r>
              <a:rPr lang="en-GB" sz="1800" dirty="0" err="1">
                <a:ea typeface="Corbel" panose="020B0503020204020204" pitchFamily="34" charset="0"/>
                <a:cs typeface="Times New Roman" panose="02020603050405020304" pitchFamily="18" charset="0"/>
              </a:rPr>
              <a:t>meie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enda</a:t>
            </a:r>
            <a:r>
              <a:rPr lang="en-GB" sz="1800" dirty="0">
                <a:ea typeface="Corbel" panose="020B0503020204020204" pitchFamily="34" charset="0"/>
                <a:cs typeface="Times New Roman" panose="02020603050405020304" pitchFamily="18" charset="0"/>
              </a:rPr>
              <a:t> </a:t>
            </a:r>
            <a:r>
              <a:rPr lang="et-EE" sz="1800" dirty="0" smtClean="0">
                <a:ea typeface="Corbel" panose="020B0503020204020204" pitchFamily="34" charset="0"/>
                <a:cs typeface="Times New Roman" panose="02020603050405020304" pitchFamily="18" charset="0"/>
              </a:rPr>
              <a:t>mingi teema </a:t>
            </a:r>
            <a:r>
              <a:rPr lang="en-GB" sz="1800" dirty="0" err="1" smtClean="0">
                <a:ea typeface="Corbel" panose="020B0503020204020204" pitchFamily="34" charset="0"/>
                <a:cs typeface="Times New Roman" panose="02020603050405020304" pitchFamily="18" charset="0"/>
              </a:rPr>
              <a:t>valdamine</a:t>
            </a:r>
            <a:r>
              <a:rPr lang="en-GB" sz="1800" dirty="0" smtClean="0">
                <a:ea typeface="Corbel" panose="020B0503020204020204" pitchFamily="34" charset="0"/>
                <a:cs typeface="Times New Roman" panose="02020603050405020304" pitchFamily="18" charset="0"/>
              </a:rPr>
              <a:t> </a:t>
            </a:r>
            <a:r>
              <a:rPr lang="en-GB" sz="1800" dirty="0" err="1" smtClean="0">
                <a:ea typeface="Corbel" panose="020B0503020204020204" pitchFamily="34" charset="0"/>
                <a:cs typeface="Times New Roman" panose="02020603050405020304" pitchFamily="18" charset="0"/>
              </a:rPr>
              <a:t>nõrk</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kui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õpilane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palub</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meil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teadmisi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muul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viisil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edasi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anda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ja</a:t>
            </a:r>
            <a:r>
              <a:rPr lang="en-GB" sz="1800" dirty="0">
                <a:ea typeface="Corbel" panose="020B0503020204020204" pitchFamily="34" charset="0"/>
                <a:cs typeface="Times New Roman" panose="02020603050405020304" pitchFamily="18" charset="0"/>
              </a:rPr>
              <a:t> me </a:t>
            </a:r>
            <a:r>
              <a:rPr lang="en-GB" sz="1800" dirty="0" err="1">
                <a:ea typeface="Corbel" panose="020B0503020204020204" pitchFamily="34" charset="0"/>
                <a:cs typeface="Times New Roman" panose="02020603050405020304" pitchFamily="18" charset="0"/>
              </a:rPr>
              <a:t>oleme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hämmingus</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Seega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ei</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aita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teabe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mitmel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viisil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edastamine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mitte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ainult</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õpilastel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materjali</a:t>
            </a:r>
            <a:r>
              <a:rPr lang="en-GB" sz="1800" dirty="0">
                <a:ea typeface="Corbel" panose="020B0503020204020204" pitchFamily="34" charset="0"/>
                <a:cs typeface="Times New Roman" panose="02020603050405020304" pitchFamily="18" charset="0"/>
              </a:rPr>
              <a:t> õppida, </a:t>
            </a:r>
            <a:r>
              <a:rPr lang="en-GB" sz="1800" dirty="0" err="1">
                <a:ea typeface="Corbel" panose="020B0503020204020204" pitchFamily="34" charset="0"/>
                <a:cs typeface="Times New Roman" panose="02020603050405020304" pitchFamily="18" charset="0"/>
              </a:rPr>
              <a:t>vaid</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aitab</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õpetajatel</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suurendada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ja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kinnistada</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meie</a:t>
            </a:r>
            <a:r>
              <a:rPr lang="en-GB" sz="1800" dirty="0">
                <a:ea typeface="Corbel" panose="020B0503020204020204" pitchFamily="34" charset="0"/>
                <a:cs typeface="Times New Roman" panose="02020603050405020304" pitchFamily="18" charset="0"/>
              </a:rPr>
              <a:t> </a:t>
            </a:r>
            <a:r>
              <a:rPr lang="en-GB" sz="1800" dirty="0" err="1">
                <a:ea typeface="Corbel" panose="020B0503020204020204" pitchFamily="34" charset="0"/>
                <a:cs typeface="Times New Roman" panose="02020603050405020304" pitchFamily="18" charset="0"/>
              </a:rPr>
              <a:t>sisulist</a:t>
            </a:r>
            <a:r>
              <a:rPr lang="en-GB" sz="1800" dirty="0">
                <a:ea typeface="Corbel" panose="020B0503020204020204" pitchFamily="34" charset="0"/>
                <a:cs typeface="Times New Roman" panose="02020603050405020304" pitchFamily="18" charset="0"/>
              </a:rPr>
              <a:t> </a:t>
            </a:r>
            <a:r>
              <a:rPr lang="et-EE" sz="1800" dirty="0" smtClean="0">
                <a:ea typeface="Corbel" panose="020B0503020204020204" pitchFamily="34" charset="0"/>
                <a:cs typeface="Times New Roman" panose="02020603050405020304" pitchFamily="18" charset="0"/>
              </a:rPr>
              <a:t>teadlikkust</a:t>
            </a:r>
            <a:r>
              <a:rPr lang="en-GB" sz="1800" dirty="0" smtClean="0">
                <a:ea typeface="Corbel" panose="020B0503020204020204" pitchFamily="34" charset="0"/>
                <a:cs typeface="Times New Roman" panose="02020603050405020304" pitchFamily="18" charset="0"/>
              </a:rPr>
              <a:t>. </a:t>
            </a:r>
            <a:r>
              <a:rPr lang="en-GB" sz="1800" dirty="0">
                <a:ea typeface="Corbel" panose="020B0503020204020204" pitchFamily="34" charset="0"/>
                <a:cs typeface="Times New Roman" panose="02020603050405020304" pitchFamily="18" charset="0"/>
              </a:rPr>
              <a:t>(2)</a:t>
            </a:r>
            <a:r>
              <a:rPr lang="en-GB" sz="1800" dirty="0" smtClean="0">
                <a:latin typeface="Corbel" panose="020B0503020204020204" pitchFamily="34" charset="0"/>
                <a:ea typeface="Corbel" panose="020B0503020204020204" pitchFamily="34" charset="0"/>
                <a:cs typeface="Times New Roman" panose="02020603050405020304" pitchFamily="18" charset="0"/>
              </a:rPr>
              <a:t> </a:t>
            </a:r>
            <a:endParaRPr lang="en-GB" sz="1800" dirty="0">
              <a:latin typeface="Corbel" panose="020B0503020204020204" pitchFamily="34" charset="0"/>
              <a:ea typeface="Corbel" panose="020B0503020204020204" pitchFamily="34" charset="0"/>
              <a:cs typeface="Times New Roman" panose="02020603050405020304" pitchFamily="18" charset="0"/>
            </a:endParaRPr>
          </a:p>
          <a:p>
            <a:pPr marL="0" indent="0">
              <a:buNone/>
            </a:pPr>
            <a:r>
              <a:rPr lang="en-GB" sz="1400" u="sng" dirty="0">
                <a:solidFill>
                  <a:srgbClr val="F2BD1F"/>
                </a:solidFill>
                <a:latin typeface="Corbel" panose="020B0503020204020204" pitchFamily="34" charset="0"/>
                <a:ea typeface="Corbel" panose="020B0503020204020204" pitchFamily="34" charset="0"/>
                <a:cs typeface="Times New Roman" panose="02020603050405020304" pitchFamily="18" charset="0"/>
              </a:rPr>
              <a:t>(2) https://www.niu.edu/citl/resources/guides/instructional-guide/gardners-theory-of-multiple-intelligences.shtml</a:t>
            </a:r>
            <a:endParaRPr lang="en-GB" sz="1400" dirty="0">
              <a:solidFill>
                <a:srgbClr val="F2BD1F"/>
              </a:solidFill>
              <a:latin typeface="Corbel" panose="020B0503020204020204" pitchFamily="34" charset="0"/>
              <a:ea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642750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extLst>
              <a:ext uri="{FF2B5EF4-FFF2-40B4-BE49-F238E27FC236}">
                <a16:creationId xmlns:a16="http://schemas.microsoft.com/office/drawing/2014/main" id="{7E840ACB-22DA-4D12-9226-31DB254616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87" t="10823" r="9307" b="5574"/>
          <a:stretch/>
        </p:blipFill>
        <p:spPr>
          <a:xfrm>
            <a:off x="2523953" y="1669575"/>
            <a:ext cx="6720506" cy="3559902"/>
          </a:xfrm>
          <a:prstGeom prst="rect">
            <a:avLst/>
          </a:prstGeom>
        </p:spPr>
      </p:pic>
      <p:sp>
        <p:nvSpPr>
          <p:cNvPr id="2" name="Title 1"/>
          <p:cNvSpPr>
            <a:spLocks noGrp="1"/>
          </p:cNvSpPr>
          <p:nvPr>
            <p:ph type="title"/>
          </p:nvPr>
        </p:nvSpPr>
        <p:spPr>
          <a:xfrm>
            <a:off x="1841475" y="116287"/>
            <a:ext cx="10515600" cy="1325563"/>
          </a:xfrm>
        </p:spPr>
        <p:txBody>
          <a:bodyPr>
            <a:normAutofit/>
          </a:bodyPr>
          <a:lstStyle/>
          <a:p>
            <a:r>
              <a:rPr lang="et-EE" sz="2800" b="1" dirty="0" smtClean="0">
                <a:solidFill>
                  <a:srgbClr val="F2BD1F"/>
                </a:solidFill>
                <a:latin typeface="+mn-lt"/>
              </a:rPr>
              <a:t>3.2. Aeg eneseanalüüsiks</a:t>
            </a:r>
            <a:endParaRPr lang="en-US" sz="2800" b="1" dirty="0">
              <a:solidFill>
                <a:srgbClr val="F2BD1F"/>
              </a:solidFill>
              <a:latin typeface="+mn-l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7" y="4550848"/>
            <a:ext cx="2955315" cy="2307152"/>
          </a:xfrm>
          <a:prstGeom prst="rect">
            <a:avLst/>
          </a:prstGeom>
        </p:spPr>
      </p:pic>
      <p:sp>
        <p:nvSpPr>
          <p:cNvPr id="12" name="TextBox 11"/>
          <p:cNvSpPr txBox="1"/>
          <p:nvPr/>
        </p:nvSpPr>
        <p:spPr>
          <a:xfrm>
            <a:off x="83806" y="1330139"/>
            <a:ext cx="8812543" cy="523220"/>
          </a:xfrm>
          <a:prstGeom prst="rect">
            <a:avLst/>
          </a:prstGeom>
          <a:solidFill>
            <a:srgbClr val="F2BD1F"/>
          </a:solidFill>
          <a:ln>
            <a:solidFill>
              <a:srgbClr val="F2BD1F"/>
            </a:solidFill>
          </a:ln>
        </p:spPr>
        <p:txBody>
          <a:bodyPr wrap="square" rtlCol="0">
            <a:spAutoFit/>
          </a:bodyPr>
          <a:lstStyle/>
          <a:p>
            <a:pPr algn="just"/>
            <a:r>
              <a:rPr lang="et-EE" sz="2800" dirty="0" smtClean="0">
                <a:solidFill>
                  <a:schemeClr val="bg1"/>
                </a:solidFill>
              </a:rPr>
              <a:t>Klikkige videoikoonil ja leidke 8 </a:t>
            </a:r>
            <a:r>
              <a:rPr lang="et-EE" sz="2800" dirty="0" err="1" smtClean="0">
                <a:solidFill>
                  <a:schemeClr val="bg1"/>
                </a:solidFill>
              </a:rPr>
              <a:t>multiintelligentsuse</a:t>
            </a:r>
            <a:r>
              <a:rPr lang="et-EE" sz="2800" dirty="0" smtClean="0">
                <a:solidFill>
                  <a:schemeClr val="bg1"/>
                </a:solidFill>
              </a:rPr>
              <a:t> liiki</a:t>
            </a:r>
            <a:endParaRPr lang="en-US" sz="2800" dirty="0"/>
          </a:p>
        </p:txBody>
      </p:sp>
      <p:sp>
        <p:nvSpPr>
          <p:cNvPr id="14" name="TextBox 13"/>
          <p:cNvSpPr txBox="1"/>
          <p:nvPr/>
        </p:nvSpPr>
        <p:spPr>
          <a:xfrm>
            <a:off x="3257406" y="5457203"/>
            <a:ext cx="5895472" cy="923330"/>
          </a:xfrm>
          <a:prstGeom prst="rect">
            <a:avLst/>
          </a:prstGeom>
          <a:noFill/>
          <a:ln w="38100">
            <a:solidFill>
              <a:srgbClr val="F2BD1F"/>
            </a:solidFill>
          </a:ln>
        </p:spPr>
        <p:txBody>
          <a:bodyPr wrap="square" rtlCol="0">
            <a:spAutoFit/>
          </a:bodyPr>
          <a:lstStyle/>
          <a:p>
            <a:pPr algn="ctr"/>
            <a:r>
              <a:rPr lang="et-EE" b="1" i="1" dirty="0" smtClean="0"/>
              <a:t>Kas te oskate märgata neid </a:t>
            </a:r>
            <a:r>
              <a:rPr lang="et-EE" b="1" i="1" dirty="0" err="1" smtClean="0"/>
              <a:t>multiintelligentsuse</a:t>
            </a:r>
            <a:r>
              <a:rPr lang="et-EE" b="1" i="1" dirty="0" smtClean="0"/>
              <a:t> liike oma klassiruumis? Kui jah, millised strateegiad on kõige sobivamad teie kutsehariduse õpilaste jaoks?</a:t>
            </a:r>
            <a:endParaRPr lang="en-US" b="1" i="1" dirty="0"/>
          </a:p>
        </p:txBody>
      </p:sp>
      <p:pic>
        <p:nvPicPr>
          <p:cNvPr id="10" name="Picture 9">
            <a:hlinkClick r:id="rId5"/>
            <a:extLst>
              <a:ext uri="{FF2B5EF4-FFF2-40B4-BE49-F238E27FC236}">
                <a16:creationId xmlns:a16="http://schemas.microsoft.com/office/drawing/2014/main" id="{2CC65DDB-8D9D-485C-BA2B-94FADDF7E040}"/>
              </a:ext>
            </a:extLst>
          </p:cNvPr>
          <p:cNvPicPr>
            <a:picLocks noChangeAspect="1"/>
          </p:cNvPicPr>
          <p:nvPr/>
        </p:nvPicPr>
        <p:blipFill>
          <a:blip r:embed="rId6"/>
          <a:stretch>
            <a:fillRect/>
          </a:stretch>
        </p:blipFill>
        <p:spPr>
          <a:xfrm>
            <a:off x="3527183" y="1980772"/>
            <a:ext cx="4813256" cy="2591228"/>
          </a:xfrm>
          <a:prstGeom prst="rect">
            <a:avLst/>
          </a:prstGeom>
        </p:spPr>
      </p:pic>
      <p:sp>
        <p:nvSpPr>
          <p:cNvPr id="3" name="Action Button: Video 2">
            <a:hlinkClick r:id="rId5" highlightClick="1"/>
            <a:hlinkHover r:id="rId5"/>
            <a:extLst>
              <a:ext uri="{FF2B5EF4-FFF2-40B4-BE49-F238E27FC236}">
                <a16:creationId xmlns:a16="http://schemas.microsoft.com/office/drawing/2014/main" id="{7583FABC-3CA4-46CD-8187-B3701267A53D}"/>
              </a:ext>
            </a:extLst>
          </p:cNvPr>
          <p:cNvSpPr/>
          <p:nvPr/>
        </p:nvSpPr>
        <p:spPr>
          <a:xfrm>
            <a:off x="9343669" y="2407706"/>
            <a:ext cx="2144365" cy="1737360"/>
          </a:xfrm>
          <a:prstGeom prst="actionButtonMovie">
            <a:avLst/>
          </a:prstGeom>
          <a:solidFill>
            <a:srgbClr val="F2BD1F"/>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hought Bubble: Cloud 14">
            <a:extLst>
              <a:ext uri="{FF2B5EF4-FFF2-40B4-BE49-F238E27FC236}">
                <a16:creationId xmlns:a16="http://schemas.microsoft.com/office/drawing/2014/main" id="{161C2EC1-0480-40C6-95E7-41E1113544EB}"/>
              </a:ext>
            </a:extLst>
          </p:cNvPr>
          <p:cNvSpPr/>
          <p:nvPr/>
        </p:nvSpPr>
        <p:spPr>
          <a:xfrm rot="1904267">
            <a:off x="628041" y="131238"/>
            <a:ext cx="1085749" cy="1099598"/>
          </a:xfrm>
          <a:prstGeom prst="cloudCallout">
            <a:avLst>
              <a:gd name="adj1" fmla="val -45821"/>
              <a:gd name="adj2" fmla="val 74174"/>
            </a:avLst>
          </a:prstGeom>
          <a:solidFill>
            <a:schemeClr val="bg1"/>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197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168675" y="133815"/>
            <a:ext cx="10515600" cy="717951"/>
          </a:xfrm>
        </p:spPr>
        <p:txBody>
          <a:bodyPr>
            <a:normAutofit/>
          </a:bodyPr>
          <a:lstStyle/>
          <a:p>
            <a:r>
              <a:rPr lang="et-EE" dirty="0" err="1" smtClean="0">
                <a:solidFill>
                  <a:srgbClr val="F2BD1F"/>
                </a:solidFill>
                <a:latin typeface="+mn-lt"/>
              </a:rPr>
              <a:t>Multiintelligentsuse</a:t>
            </a:r>
            <a:r>
              <a:rPr lang="et-EE" dirty="0" smtClean="0">
                <a:solidFill>
                  <a:srgbClr val="F2BD1F"/>
                </a:solidFill>
                <a:latin typeface="+mn-lt"/>
              </a:rPr>
              <a:t> teooria</a:t>
            </a:r>
            <a:r>
              <a:rPr lang="nl-NL" b="1" dirty="0" smtClean="0">
                <a:solidFill>
                  <a:srgbClr val="F2BD1F"/>
                </a:solidFill>
                <a:latin typeface="+mn-lt"/>
              </a:rPr>
              <a:t>:</a:t>
            </a:r>
            <a:endParaRPr lang="en-GB" dirty="0">
              <a:latin typeface="+mn-lt"/>
            </a:endParaRPr>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599325" y="1593040"/>
            <a:ext cx="5112205" cy="4351338"/>
          </a:xfrm>
        </p:spPr>
        <p:txBody>
          <a:bodyPr>
            <a:normAutofit/>
          </a:bodyPr>
          <a:lstStyle/>
          <a:p>
            <a:pPr marL="0" indent="0" algn="just" fontAlgn="base">
              <a:lnSpc>
                <a:spcPct val="100000"/>
              </a:lnSpc>
              <a:buNone/>
            </a:pPr>
            <a:r>
              <a:rPr lang="en-GB" sz="1600" dirty="0" err="1">
                <a:solidFill>
                  <a:srgbClr val="676766"/>
                </a:solidFill>
              </a:rPr>
              <a:t>Kõik</a:t>
            </a:r>
            <a:r>
              <a:rPr lang="en-GB" sz="1600" dirty="0">
                <a:solidFill>
                  <a:srgbClr val="676766"/>
                </a:solidFill>
              </a:rPr>
              <a:t> </a:t>
            </a:r>
            <a:r>
              <a:rPr lang="en-GB" sz="1600" dirty="0" err="1">
                <a:solidFill>
                  <a:srgbClr val="676766"/>
                </a:solidFill>
              </a:rPr>
              <a:t>õpilased</a:t>
            </a:r>
            <a:r>
              <a:rPr lang="en-GB" sz="1600" dirty="0">
                <a:solidFill>
                  <a:srgbClr val="676766"/>
                </a:solidFill>
              </a:rPr>
              <a:t> </a:t>
            </a:r>
            <a:r>
              <a:rPr lang="en-GB" sz="1600" dirty="0" err="1">
                <a:solidFill>
                  <a:srgbClr val="676766"/>
                </a:solidFill>
              </a:rPr>
              <a:t>arendavad</a:t>
            </a:r>
            <a:r>
              <a:rPr lang="en-GB" sz="1600" dirty="0">
                <a:solidFill>
                  <a:srgbClr val="676766"/>
                </a:solidFill>
              </a:rPr>
              <a:t> </a:t>
            </a:r>
            <a:r>
              <a:rPr lang="en-GB" sz="1600" dirty="0" err="1">
                <a:solidFill>
                  <a:srgbClr val="676766"/>
                </a:solidFill>
              </a:rPr>
              <a:t>erinevat</a:t>
            </a:r>
            <a:r>
              <a:rPr lang="en-GB" sz="1600" dirty="0">
                <a:solidFill>
                  <a:srgbClr val="676766"/>
                </a:solidFill>
              </a:rPr>
              <a:t> </a:t>
            </a:r>
            <a:r>
              <a:rPr lang="en-GB" sz="1600" dirty="0" err="1">
                <a:solidFill>
                  <a:srgbClr val="676766"/>
                </a:solidFill>
              </a:rPr>
              <a:t>tüüpi</a:t>
            </a:r>
            <a:r>
              <a:rPr lang="en-GB" sz="1600" dirty="0">
                <a:solidFill>
                  <a:srgbClr val="676766"/>
                </a:solidFill>
              </a:rPr>
              <a:t> </a:t>
            </a:r>
            <a:r>
              <a:rPr lang="en-GB" sz="1600" dirty="0" err="1">
                <a:solidFill>
                  <a:srgbClr val="676766"/>
                </a:solidFill>
              </a:rPr>
              <a:t>intelligentsust</a:t>
            </a:r>
            <a:r>
              <a:rPr lang="en-GB" sz="1600" dirty="0">
                <a:solidFill>
                  <a:srgbClr val="676766"/>
                </a:solidFill>
              </a:rPr>
              <a:t>. See </a:t>
            </a:r>
            <a:r>
              <a:rPr lang="en-GB" sz="1600" dirty="0" err="1">
                <a:solidFill>
                  <a:srgbClr val="676766"/>
                </a:solidFill>
              </a:rPr>
              <a:t>tähendab</a:t>
            </a:r>
            <a:r>
              <a:rPr lang="en-GB" sz="1600" dirty="0">
                <a:solidFill>
                  <a:srgbClr val="676766"/>
                </a:solidFill>
              </a:rPr>
              <a:t>, et </a:t>
            </a:r>
            <a:r>
              <a:rPr lang="en-GB" sz="1600" dirty="0" err="1">
                <a:solidFill>
                  <a:srgbClr val="676766"/>
                </a:solidFill>
              </a:rPr>
              <a:t>igal</a:t>
            </a:r>
            <a:r>
              <a:rPr lang="en-GB" sz="1600" dirty="0">
                <a:solidFill>
                  <a:srgbClr val="676766"/>
                </a:solidFill>
              </a:rPr>
              <a:t> </a:t>
            </a:r>
            <a:r>
              <a:rPr lang="en-GB" sz="1600" dirty="0" err="1">
                <a:solidFill>
                  <a:srgbClr val="676766"/>
                </a:solidFill>
              </a:rPr>
              <a:t>õpilasel</a:t>
            </a:r>
            <a:r>
              <a:rPr lang="en-GB" sz="1600" dirty="0">
                <a:solidFill>
                  <a:srgbClr val="676766"/>
                </a:solidFill>
              </a:rPr>
              <a:t> on </a:t>
            </a:r>
            <a:r>
              <a:rPr lang="en-GB" sz="1600" dirty="0" err="1">
                <a:solidFill>
                  <a:srgbClr val="676766"/>
                </a:solidFill>
              </a:rPr>
              <a:t>oma</a:t>
            </a:r>
            <a:r>
              <a:rPr lang="en-GB" sz="1600" dirty="0">
                <a:solidFill>
                  <a:srgbClr val="676766"/>
                </a:solidFill>
              </a:rPr>
              <a:t> </a:t>
            </a:r>
            <a:r>
              <a:rPr lang="en-GB" sz="1600" dirty="0" err="1" smtClean="0">
                <a:solidFill>
                  <a:srgbClr val="676766"/>
                </a:solidFill>
              </a:rPr>
              <a:t>intelligentsuse</a:t>
            </a:r>
            <a:r>
              <a:rPr lang="en-GB" sz="1600" dirty="0" smtClean="0">
                <a:solidFill>
                  <a:srgbClr val="676766"/>
                </a:solidFill>
              </a:rPr>
              <a:t> </a:t>
            </a:r>
            <a:r>
              <a:rPr lang="et-EE" sz="1600" dirty="0" smtClean="0">
                <a:solidFill>
                  <a:srgbClr val="676766"/>
                </a:solidFill>
              </a:rPr>
              <a:t>tugevused</a:t>
            </a:r>
            <a:r>
              <a:rPr lang="en-GB" sz="1600" dirty="0" smtClean="0">
                <a:solidFill>
                  <a:srgbClr val="676766"/>
                </a:solidFill>
              </a:rPr>
              <a:t> </a:t>
            </a:r>
            <a:r>
              <a:rPr lang="en-GB" sz="1600" dirty="0" err="1">
                <a:solidFill>
                  <a:srgbClr val="676766"/>
                </a:solidFill>
              </a:rPr>
              <a:t>ja</a:t>
            </a:r>
            <a:r>
              <a:rPr lang="en-GB" sz="1600" dirty="0">
                <a:solidFill>
                  <a:srgbClr val="676766"/>
                </a:solidFill>
              </a:rPr>
              <a:t> </a:t>
            </a:r>
            <a:r>
              <a:rPr lang="en-GB" sz="1600" dirty="0" err="1">
                <a:solidFill>
                  <a:srgbClr val="676766"/>
                </a:solidFill>
              </a:rPr>
              <a:t>nõrkused</a:t>
            </a:r>
            <a:r>
              <a:rPr lang="en-GB" sz="1600" dirty="0">
                <a:solidFill>
                  <a:srgbClr val="676766"/>
                </a:solidFill>
              </a:rPr>
              <a:t>. </a:t>
            </a:r>
            <a:r>
              <a:rPr lang="en-GB" sz="1600" dirty="0" smtClean="0">
                <a:solidFill>
                  <a:srgbClr val="676766"/>
                </a:solidFill>
              </a:rPr>
              <a:t>Ne</a:t>
            </a:r>
            <a:r>
              <a:rPr lang="et-EE" sz="1600" dirty="0" smtClean="0">
                <a:solidFill>
                  <a:srgbClr val="676766"/>
                </a:solidFill>
              </a:rPr>
              <a:t>i</a:t>
            </a:r>
            <a:r>
              <a:rPr lang="en-GB" sz="1600" dirty="0" smtClean="0">
                <a:solidFill>
                  <a:srgbClr val="676766"/>
                </a:solidFill>
              </a:rPr>
              <a:t>d </a:t>
            </a:r>
            <a:r>
              <a:rPr lang="en-GB" sz="1600" dirty="0" err="1">
                <a:solidFill>
                  <a:srgbClr val="676766"/>
                </a:solidFill>
              </a:rPr>
              <a:t>intelligentsuse</a:t>
            </a:r>
            <a:r>
              <a:rPr lang="en-GB" sz="1600" dirty="0">
                <a:solidFill>
                  <a:srgbClr val="676766"/>
                </a:solidFill>
              </a:rPr>
              <a:t> </a:t>
            </a:r>
            <a:r>
              <a:rPr lang="en-GB" sz="1600" dirty="0" err="1" smtClean="0">
                <a:solidFill>
                  <a:srgbClr val="676766"/>
                </a:solidFill>
              </a:rPr>
              <a:t>valdkon</a:t>
            </a:r>
            <a:r>
              <a:rPr lang="et-EE" sz="1600" dirty="0" smtClean="0">
                <a:solidFill>
                  <a:srgbClr val="676766"/>
                </a:solidFill>
              </a:rPr>
              <a:t>di võib </a:t>
            </a:r>
            <a:r>
              <a:rPr lang="en-GB" sz="1600" dirty="0" err="1" smtClean="0">
                <a:solidFill>
                  <a:srgbClr val="676766"/>
                </a:solidFill>
              </a:rPr>
              <a:t>nimeta</a:t>
            </a:r>
            <a:r>
              <a:rPr lang="et-EE" sz="1600" dirty="0" err="1" smtClean="0">
                <a:solidFill>
                  <a:srgbClr val="676766"/>
                </a:solidFill>
              </a:rPr>
              <a:t>da</a:t>
            </a:r>
            <a:r>
              <a:rPr lang="en-GB" sz="1600" dirty="0" smtClean="0">
                <a:solidFill>
                  <a:srgbClr val="676766"/>
                </a:solidFill>
              </a:rPr>
              <a:t> </a:t>
            </a:r>
            <a:r>
              <a:rPr lang="en-GB" sz="1600" dirty="0" err="1" smtClean="0">
                <a:solidFill>
                  <a:srgbClr val="676766"/>
                </a:solidFill>
              </a:rPr>
              <a:t>õpistiili</a:t>
            </a:r>
            <a:r>
              <a:rPr lang="et-EE" sz="1600" dirty="0" smtClean="0">
                <a:solidFill>
                  <a:srgbClr val="676766"/>
                </a:solidFill>
              </a:rPr>
              <a:t>de</a:t>
            </a:r>
            <a:r>
              <a:rPr lang="en-GB" sz="1600" dirty="0" err="1" smtClean="0">
                <a:solidFill>
                  <a:srgbClr val="676766"/>
                </a:solidFill>
              </a:rPr>
              <a:t>ks</a:t>
            </a:r>
            <a:r>
              <a:rPr lang="en-GB" sz="1600" dirty="0">
                <a:solidFill>
                  <a:srgbClr val="676766"/>
                </a:solidFill>
              </a:rPr>
              <a:t>, </a:t>
            </a:r>
            <a:r>
              <a:rPr lang="et-EE" sz="1600" dirty="0" smtClean="0">
                <a:solidFill>
                  <a:srgbClr val="676766"/>
                </a:solidFill>
              </a:rPr>
              <a:t>mis </a:t>
            </a:r>
            <a:r>
              <a:rPr lang="en-GB" sz="1600" dirty="0" err="1" smtClean="0">
                <a:solidFill>
                  <a:srgbClr val="676766"/>
                </a:solidFill>
              </a:rPr>
              <a:t>määravad</a:t>
            </a:r>
            <a:r>
              <a:rPr lang="et-EE" sz="1600" dirty="0" smtClean="0">
                <a:solidFill>
                  <a:srgbClr val="676766"/>
                </a:solidFill>
              </a:rPr>
              <a:t> ära</a:t>
            </a:r>
            <a:r>
              <a:rPr lang="en-GB" sz="1600" dirty="0" smtClean="0">
                <a:solidFill>
                  <a:srgbClr val="676766"/>
                </a:solidFill>
              </a:rPr>
              <a:t>, </a:t>
            </a:r>
            <a:r>
              <a:rPr lang="en-GB" sz="1600" dirty="0" err="1">
                <a:solidFill>
                  <a:srgbClr val="676766"/>
                </a:solidFill>
              </a:rPr>
              <a:t>kui</a:t>
            </a:r>
            <a:r>
              <a:rPr lang="en-GB" sz="1600" dirty="0">
                <a:solidFill>
                  <a:srgbClr val="676766"/>
                </a:solidFill>
              </a:rPr>
              <a:t> </a:t>
            </a:r>
            <a:r>
              <a:rPr lang="en-GB" sz="1600" dirty="0" err="1">
                <a:solidFill>
                  <a:srgbClr val="676766"/>
                </a:solidFill>
              </a:rPr>
              <a:t>kergesti</a:t>
            </a:r>
            <a:r>
              <a:rPr lang="en-GB" sz="1600" dirty="0">
                <a:solidFill>
                  <a:srgbClr val="676766"/>
                </a:solidFill>
              </a:rPr>
              <a:t> </a:t>
            </a:r>
            <a:r>
              <a:rPr lang="en-GB" sz="1600" dirty="0" err="1">
                <a:solidFill>
                  <a:srgbClr val="676766"/>
                </a:solidFill>
              </a:rPr>
              <a:t>või</a:t>
            </a:r>
            <a:r>
              <a:rPr lang="en-GB" sz="1600" dirty="0">
                <a:solidFill>
                  <a:srgbClr val="676766"/>
                </a:solidFill>
              </a:rPr>
              <a:t> </a:t>
            </a:r>
            <a:r>
              <a:rPr lang="en-GB" sz="1600" dirty="0" err="1">
                <a:solidFill>
                  <a:srgbClr val="676766"/>
                </a:solidFill>
              </a:rPr>
              <a:t>raskelt</a:t>
            </a:r>
            <a:r>
              <a:rPr lang="en-GB" sz="1600" dirty="0">
                <a:solidFill>
                  <a:srgbClr val="676766"/>
                </a:solidFill>
              </a:rPr>
              <a:t> </a:t>
            </a:r>
            <a:r>
              <a:rPr lang="en-GB" sz="1600" dirty="0" err="1">
                <a:solidFill>
                  <a:srgbClr val="676766"/>
                </a:solidFill>
              </a:rPr>
              <a:t>õpilane</a:t>
            </a:r>
            <a:r>
              <a:rPr lang="en-GB" sz="1600" dirty="0">
                <a:solidFill>
                  <a:srgbClr val="676766"/>
                </a:solidFill>
              </a:rPr>
              <a:t> </a:t>
            </a:r>
            <a:r>
              <a:rPr lang="en-GB" sz="1600" dirty="0" err="1">
                <a:solidFill>
                  <a:srgbClr val="676766"/>
                </a:solidFill>
              </a:rPr>
              <a:t>suudab</a:t>
            </a:r>
            <a:r>
              <a:rPr lang="en-GB" sz="1600" dirty="0">
                <a:solidFill>
                  <a:srgbClr val="676766"/>
                </a:solidFill>
              </a:rPr>
              <a:t> õppida </a:t>
            </a:r>
            <a:r>
              <a:rPr lang="en-GB" sz="1600" dirty="0" err="1">
                <a:solidFill>
                  <a:srgbClr val="676766"/>
                </a:solidFill>
              </a:rPr>
              <a:t>konkreetse</a:t>
            </a:r>
            <a:r>
              <a:rPr lang="en-GB" sz="1600" dirty="0">
                <a:solidFill>
                  <a:srgbClr val="676766"/>
                </a:solidFill>
              </a:rPr>
              <a:t> </a:t>
            </a:r>
            <a:r>
              <a:rPr lang="en-GB" sz="1600" dirty="0" err="1">
                <a:solidFill>
                  <a:srgbClr val="676766"/>
                </a:solidFill>
              </a:rPr>
              <a:t>õpetamismeetodi</a:t>
            </a:r>
            <a:r>
              <a:rPr lang="en-GB" sz="1600" dirty="0">
                <a:solidFill>
                  <a:srgbClr val="676766"/>
                </a:solidFill>
              </a:rPr>
              <a:t> </a:t>
            </a:r>
            <a:r>
              <a:rPr lang="en-GB" sz="1600" dirty="0" err="1">
                <a:solidFill>
                  <a:srgbClr val="676766"/>
                </a:solidFill>
              </a:rPr>
              <a:t>abil</a:t>
            </a:r>
            <a:r>
              <a:rPr lang="en-GB" sz="1600" dirty="0" smtClean="0">
                <a:solidFill>
                  <a:srgbClr val="676766"/>
                </a:solidFill>
              </a:rPr>
              <a:t>.</a:t>
            </a:r>
            <a:endParaRPr lang="et-EE" sz="1600" dirty="0" smtClean="0">
              <a:solidFill>
                <a:srgbClr val="676766"/>
              </a:solidFill>
            </a:endParaRPr>
          </a:p>
          <a:p>
            <a:pPr marL="0" indent="0" algn="just" fontAlgn="base">
              <a:lnSpc>
                <a:spcPct val="100000"/>
              </a:lnSpc>
              <a:buNone/>
            </a:pPr>
            <a:r>
              <a:rPr lang="en-GB" sz="1600" dirty="0" err="1">
                <a:solidFill>
                  <a:srgbClr val="676766"/>
                </a:solidFill>
              </a:rPr>
              <a:t>Klassis</a:t>
            </a:r>
            <a:r>
              <a:rPr lang="en-GB" sz="1600" dirty="0">
                <a:solidFill>
                  <a:srgbClr val="676766"/>
                </a:solidFill>
              </a:rPr>
              <a:t> </a:t>
            </a:r>
            <a:r>
              <a:rPr lang="en-GB" sz="1600" dirty="0" err="1">
                <a:solidFill>
                  <a:srgbClr val="676766"/>
                </a:solidFill>
              </a:rPr>
              <a:t>võib</a:t>
            </a:r>
            <a:r>
              <a:rPr lang="en-GB" sz="1600" dirty="0">
                <a:solidFill>
                  <a:srgbClr val="676766"/>
                </a:solidFill>
              </a:rPr>
              <a:t> olla </a:t>
            </a:r>
            <a:r>
              <a:rPr lang="en-GB" sz="1600" dirty="0" err="1">
                <a:solidFill>
                  <a:srgbClr val="676766"/>
                </a:solidFill>
              </a:rPr>
              <a:t>rohkem</a:t>
            </a:r>
            <a:r>
              <a:rPr lang="en-GB" sz="1600" dirty="0">
                <a:solidFill>
                  <a:srgbClr val="676766"/>
                </a:solidFill>
              </a:rPr>
              <a:t> </a:t>
            </a:r>
            <a:r>
              <a:rPr lang="en-GB" sz="1600" dirty="0" err="1">
                <a:solidFill>
                  <a:srgbClr val="676766"/>
                </a:solidFill>
              </a:rPr>
              <a:t>kui</a:t>
            </a:r>
            <a:r>
              <a:rPr lang="en-GB" sz="1600" dirty="0">
                <a:solidFill>
                  <a:srgbClr val="676766"/>
                </a:solidFill>
              </a:rPr>
              <a:t> </a:t>
            </a:r>
            <a:r>
              <a:rPr lang="en-GB" sz="1600" dirty="0" err="1">
                <a:solidFill>
                  <a:srgbClr val="676766"/>
                </a:solidFill>
              </a:rPr>
              <a:t>üks</a:t>
            </a:r>
            <a:r>
              <a:rPr lang="en-GB" sz="1600" dirty="0">
                <a:solidFill>
                  <a:srgbClr val="676766"/>
                </a:solidFill>
              </a:rPr>
              <a:t> </a:t>
            </a:r>
            <a:r>
              <a:rPr lang="en-GB" sz="1600" dirty="0" err="1">
                <a:solidFill>
                  <a:srgbClr val="676766"/>
                </a:solidFill>
              </a:rPr>
              <a:t>õpistiil</a:t>
            </a:r>
            <a:r>
              <a:rPr lang="en-GB" sz="1600" dirty="0">
                <a:solidFill>
                  <a:srgbClr val="676766"/>
                </a:solidFill>
              </a:rPr>
              <a:t>. </a:t>
            </a:r>
            <a:r>
              <a:rPr lang="en-GB" sz="1600" dirty="0" err="1">
                <a:solidFill>
                  <a:srgbClr val="676766"/>
                </a:solidFill>
              </a:rPr>
              <a:t>Õpistiili</a:t>
            </a:r>
            <a:r>
              <a:rPr lang="en-GB" sz="1600" dirty="0">
                <a:solidFill>
                  <a:srgbClr val="676766"/>
                </a:solidFill>
              </a:rPr>
              <a:t> </a:t>
            </a:r>
            <a:r>
              <a:rPr lang="en-GB" sz="1600" dirty="0" err="1">
                <a:solidFill>
                  <a:srgbClr val="676766"/>
                </a:solidFill>
              </a:rPr>
              <a:t>ja</a:t>
            </a:r>
            <a:r>
              <a:rPr lang="en-GB" sz="1600" dirty="0">
                <a:solidFill>
                  <a:srgbClr val="676766"/>
                </a:solidFill>
              </a:rPr>
              <a:t> </a:t>
            </a:r>
            <a:r>
              <a:rPr lang="en-GB" sz="1600" dirty="0" err="1">
                <a:solidFill>
                  <a:srgbClr val="676766"/>
                </a:solidFill>
              </a:rPr>
              <a:t>õppeaine</a:t>
            </a:r>
            <a:r>
              <a:rPr lang="en-GB" sz="1600" dirty="0">
                <a:solidFill>
                  <a:srgbClr val="676766"/>
                </a:solidFill>
              </a:rPr>
              <a:t> </a:t>
            </a:r>
            <a:r>
              <a:rPr lang="en-GB" sz="1600" dirty="0" err="1">
                <a:solidFill>
                  <a:srgbClr val="676766"/>
                </a:solidFill>
              </a:rPr>
              <a:t>tasakaalustamiseks</a:t>
            </a:r>
            <a:r>
              <a:rPr lang="en-GB" sz="1600" dirty="0">
                <a:solidFill>
                  <a:srgbClr val="676766"/>
                </a:solidFill>
              </a:rPr>
              <a:t> peaks </a:t>
            </a:r>
            <a:r>
              <a:rPr lang="en-GB" sz="1600" dirty="0" err="1">
                <a:solidFill>
                  <a:srgbClr val="676766"/>
                </a:solidFill>
              </a:rPr>
              <a:t>õpetaja</a:t>
            </a:r>
            <a:r>
              <a:rPr lang="en-GB" sz="1600" dirty="0">
                <a:solidFill>
                  <a:srgbClr val="676766"/>
                </a:solidFill>
              </a:rPr>
              <a:t> </a:t>
            </a:r>
            <a:r>
              <a:rPr lang="en-GB" sz="1600" dirty="0" err="1">
                <a:solidFill>
                  <a:srgbClr val="676766"/>
                </a:solidFill>
              </a:rPr>
              <a:t>näitama</a:t>
            </a:r>
            <a:r>
              <a:rPr lang="en-GB" sz="1600" dirty="0">
                <a:solidFill>
                  <a:srgbClr val="676766"/>
                </a:solidFill>
              </a:rPr>
              <a:t> </a:t>
            </a:r>
            <a:r>
              <a:rPr lang="en-GB" sz="1600" dirty="0" err="1">
                <a:solidFill>
                  <a:srgbClr val="676766"/>
                </a:solidFill>
              </a:rPr>
              <a:t>õpilastele</a:t>
            </a:r>
            <a:r>
              <a:rPr lang="en-GB" sz="1600" dirty="0">
                <a:solidFill>
                  <a:srgbClr val="676766"/>
                </a:solidFill>
              </a:rPr>
              <a:t>, </a:t>
            </a:r>
            <a:r>
              <a:rPr lang="en-GB" sz="1600" dirty="0" err="1">
                <a:solidFill>
                  <a:srgbClr val="676766"/>
                </a:solidFill>
              </a:rPr>
              <a:t>kuidas</a:t>
            </a:r>
            <a:r>
              <a:rPr lang="en-GB" sz="1600" dirty="0">
                <a:solidFill>
                  <a:srgbClr val="676766"/>
                </a:solidFill>
              </a:rPr>
              <a:t> </a:t>
            </a:r>
            <a:r>
              <a:rPr lang="en-GB" sz="1600" dirty="0" err="1">
                <a:solidFill>
                  <a:srgbClr val="676766"/>
                </a:solidFill>
              </a:rPr>
              <a:t>mõista</a:t>
            </a:r>
            <a:r>
              <a:rPr lang="en-GB" sz="1600" dirty="0">
                <a:solidFill>
                  <a:srgbClr val="676766"/>
                </a:solidFill>
              </a:rPr>
              <a:t> </a:t>
            </a:r>
            <a:r>
              <a:rPr lang="en-GB" sz="1600" dirty="0" err="1">
                <a:solidFill>
                  <a:srgbClr val="676766"/>
                </a:solidFill>
              </a:rPr>
              <a:t>teemat</a:t>
            </a:r>
            <a:r>
              <a:rPr lang="en-GB" sz="1600" dirty="0">
                <a:solidFill>
                  <a:srgbClr val="676766"/>
                </a:solidFill>
              </a:rPr>
              <a:t>, </a:t>
            </a:r>
            <a:r>
              <a:rPr lang="en-GB" sz="1600" dirty="0" err="1">
                <a:solidFill>
                  <a:srgbClr val="676766"/>
                </a:solidFill>
              </a:rPr>
              <a:t>mis</a:t>
            </a:r>
            <a:r>
              <a:rPr lang="en-GB" sz="1600" dirty="0">
                <a:solidFill>
                  <a:srgbClr val="676766"/>
                </a:solidFill>
              </a:rPr>
              <a:t> on </a:t>
            </a:r>
            <a:r>
              <a:rPr lang="en-GB" sz="1600" dirty="0" err="1">
                <a:solidFill>
                  <a:srgbClr val="676766"/>
                </a:solidFill>
              </a:rPr>
              <a:t>suunatud</a:t>
            </a:r>
            <a:r>
              <a:rPr lang="en-GB" sz="1600" dirty="0">
                <a:solidFill>
                  <a:srgbClr val="676766"/>
                </a:solidFill>
              </a:rPr>
              <a:t> </a:t>
            </a:r>
            <a:r>
              <a:rPr lang="en-GB" sz="1600" dirty="0" err="1">
                <a:solidFill>
                  <a:srgbClr val="676766"/>
                </a:solidFill>
              </a:rPr>
              <a:t>ühele</a:t>
            </a:r>
            <a:r>
              <a:rPr lang="en-GB" sz="1600" dirty="0">
                <a:solidFill>
                  <a:srgbClr val="676766"/>
                </a:solidFill>
              </a:rPr>
              <a:t> </a:t>
            </a:r>
            <a:r>
              <a:rPr lang="en-GB" sz="1600" dirty="0" err="1">
                <a:solidFill>
                  <a:srgbClr val="676766"/>
                </a:solidFill>
              </a:rPr>
              <a:t>nende</a:t>
            </a:r>
            <a:r>
              <a:rPr lang="en-GB" sz="1600" dirty="0">
                <a:solidFill>
                  <a:srgbClr val="676766"/>
                </a:solidFill>
              </a:rPr>
              <a:t> </a:t>
            </a:r>
            <a:r>
              <a:rPr lang="en-GB" sz="1600" dirty="0" err="1" smtClean="0">
                <a:solidFill>
                  <a:srgbClr val="676766"/>
                </a:solidFill>
              </a:rPr>
              <a:t>nõrg</a:t>
            </a:r>
            <a:r>
              <a:rPr lang="et-EE" sz="1600" dirty="0" err="1" smtClean="0">
                <a:solidFill>
                  <a:srgbClr val="676766"/>
                </a:solidFill>
              </a:rPr>
              <a:t>em</a:t>
            </a:r>
            <a:r>
              <a:rPr lang="en-GB" sz="1600" dirty="0" smtClean="0">
                <a:solidFill>
                  <a:srgbClr val="676766"/>
                </a:solidFill>
              </a:rPr>
              <a:t>ale </a:t>
            </a:r>
            <a:r>
              <a:rPr lang="en-GB" sz="1600" dirty="0" err="1">
                <a:solidFill>
                  <a:srgbClr val="676766"/>
                </a:solidFill>
              </a:rPr>
              <a:t>intelligentsuse</a:t>
            </a:r>
            <a:r>
              <a:rPr lang="en-GB" sz="1600" dirty="0">
                <a:solidFill>
                  <a:srgbClr val="676766"/>
                </a:solidFill>
              </a:rPr>
              <a:t> </a:t>
            </a:r>
            <a:r>
              <a:rPr lang="en-GB" sz="1600" dirty="0" err="1">
                <a:solidFill>
                  <a:srgbClr val="676766"/>
                </a:solidFill>
              </a:rPr>
              <a:t>valdkonnale</a:t>
            </a:r>
            <a:r>
              <a:rPr lang="en-GB" sz="1600" dirty="0">
                <a:solidFill>
                  <a:srgbClr val="676766"/>
                </a:solidFill>
              </a:rPr>
              <a:t>, </a:t>
            </a:r>
            <a:r>
              <a:rPr lang="en-GB" sz="1600" dirty="0" err="1">
                <a:solidFill>
                  <a:srgbClr val="676766"/>
                </a:solidFill>
              </a:rPr>
              <a:t>rakendades</a:t>
            </a:r>
            <a:r>
              <a:rPr lang="en-GB" sz="1600" dirty="0">
                <a:solidFill>
                  <a:srgbClr val="676766"/>
                </a:solidFill>
              </a:rPr>
              <a:t> </a:t>
            </a:r>
            <a:r>
              <a:rPr lang="en-GB" sz="1600" dirty="0" err="1">
                <a:solidFill>
                  <a:srgbClr val="676766"/>
                </a:solidFill>
              </a:rPr>
              <a:t>nende</a:t>
            </a:r>
            <a:r>
              <a:rPr lang="en-GB" sz="1600" dirty="0">
                <a:solidFill>
                  <a:srgbClr val="676766"/>
                </a:solidFill>
              </a:rPr>
              <a:t> </a:t>
            </a:r>
            <a:r>
              <a:rPr lang="en-GB" sz="1600" dirty="0" err="1">
                <a:solidFill>
                  <a:srgbClr val="676766"/>
                </a:solidFill>
              </a:rPr>
              <a:t>kõige</a:t>
            </a:r>
            <a:r>
              <a:rPr lang="en-GB" sz="1600" dirty="0">
                <a:solidFill>
                  <a:srgbClr val="676766"/>
                </a:solidFill>
              </a:rPr>
              <a:t> </a:t>
            </a:r>
            <a:r>
              <a:rPr lang="en-GB" sz="1600" dirty="0" err="1">
                <a:solidFill>
                  <a:srgbClr val="676766"/>
                </a:solidFill>
              </a:rPr>
              <a:t>arenenumat</a:t>
            </a:r>
            <a:r>
              <a:rPr lang="en-GB" sz="1600" dirty="0">
                <a:solidFill>
                  <a:srgbClr val="676766"/>
                </a:solidFill>
              </a:rPr>
              <a:t> </a:t>
            </a:r>
            <a:r>
              <a:rPr lang="en-GB" sz="1600" dirty="0" err="1">
                <a:solidFill>
                  <a:srgbClr val="676766"/>
                </a:solidFill>
              </a:rPr>
              <a:t>intelligentsuse</a:t>
            </a:r>
            <a:r>
              <a:rPr lang="en-GB" sz="1600" dirty="0">
                <a:solidFill>
                  <a:srgbClr val="676766"/>
                </a:solidFill>
              </a:rPr>
              <a:t> </a:t>
            </a:r>
            <a:r>
              <a:rPr lang="en-GB" sz="1600" dirty="0" err="1">
                <a:solidFill>
                  <a:srgbClr val="676766"/>
                </a:solidFill>
              </a:rPr>
              <a:t>valdkonda</a:t>
            </a:r>
            <a:r>
              <a:rPr lang="en-GB" sz="1600" dirty="0">
                <a:solidFill>
                  <a:srgbClr val="676766"/>
                </a:solidFill>
              </a:rPr>
              <a:t>. </a:t>
            </a:r>
            <a:r>
              <a:rPr lang="en-GB" sz="1600" dirty="0" err="1">
                <a:solidFill>
                  <a:srgbClr val="676766"/>
                </a:solidFill>
              </a:rPr>
              <a:t>Näiteks</a:t>
            </a:r>
            <a:r>
              <a:rPr lang="en-GB" sz="1600" dirty="0">
                <a:solidFill>
                  <a:srgbClr val="676766"/>
                </a:solidFill>
              </a:rPr>
              <a:t> </a:t>
            </a:r>
            <a:r>
              <a:rPr lang="en-GB" sz="1600" dirty="0" err="1">
                <a:solidFill>
                  <a:srgbClr val="676766"/>
                </a:solidFill>
              </a:rPr>
              <a:t>võib</a:t>
            </a:r>
            <a:r>
              <a:rPr lang="en-GB" sz="1600" dirty="0">
                <a:solidFill>
                  <a:srgbClr val="676766"/>
                </a:solidFill>
              </a:rPr>
              <a:t> </a:t>
            </a:r>
            <a:r>
              <a:rPr lang="en-GB" sz="1600" dirty="0" err="1">
                <a:solidFill>
                  <a:srgbClr val="676766"/>
                </a:solidFill>
              </a:rPr>
              <a:t>paluda</a:t>
            </a:r>
            <a:r>
              <a:rPr lang="en-GB" sz="1600" dirty="0">
                <a:solidFill>
                  <a:srgbClr val="676766"/>
                </a:solidFill>
              </a:rPr>
              <a:t> </a:t>
            </a:r>
            <a:r>
              <a:rPr lang="en-GB" sz="1600" dirty="0" err="1">
                <a:solidFill>
                  <a:srgbClr val="676766"/>
                </a:solidFill>
              </a:rPr>
              <a:t>õpilasel</a:t>
            </a:r>
            <a:r>
              <a:rPr lang="en-GB" sz="1600" dirty="0">
                <a:solidFill>
                  <a:srgbClr val="676766"/>
                </a:solidFill>
              </a:rPr>
              <a:t>, </a:t>
            </a:r>
            <a:r>
              <a:rPr lang="en-GB" sz="1600" dirty="0" err="1">
                <a:solidFill>
                  <a:srgbClr val="676766"/>
                </a:solidFill>
              </a:rPr>
              <a:t>kellel</a:t>
            </a:r>
            <a:r>
              <a:rPr lang="en-GB" sz="1600" dirty="0">
                <a:solidFill>
                  <a:srgbClr val="676766"/>
                </a:solidFill>
              </a:rPr>
              <a:t> on </a:t>
            </a:r>
            <a:r>
              <a:rPr lang="en-GB" sz="1600" dirty="0" err="1">
                <a:solidFill>
                  <a:srgbClr val="676766"/>
                </a:solidFill>
              </a:rPr>
              <a:t>kõrgelt</a:t>
            </a:r>
            <a:r>
              <a:rPr lang="en-GB" sz="1600" dirty="0">
                <a:solidFill>
                  <a:srgbClr val="676766"/>
                </a:solidFill>
              </a:rPr>
              <a:t> </a:t>
            </a:r>
            <a:r>
              <a:rPr lang="en-GB" sz="1600" dirty="0" err="1">
                <a:solidFill>
                  <a:srgbClr val="676766"/>
                </a:solidFill>
              </a:rPr>
              <a:t>arenenud</a:t>
            </a:r>
            <a:r>
              <a:rPr lang="en-GB" sz="1600" dirty="0">
                <a:solidFill>
                  <a:srgbClr val="676766"/>
                </a:solidFill>
              </a:rPr>
              <a:t> </a:t>
            </a:r>
            <a:r>
              <a:rPr lang="en-GB" sz="1600" dirty="0" err="1">
                <a:solidFill>
                  <a:srgbClr val="676766"/>
                </a:solidFill>
              </a:rPr>
              <a:t>muusikaline</a:t>
            </a:r>
            <a:r>
              <a:rPr lang="en-GB" sz="1600" dirty="0">
                <a:solidFill>
                  <a:srgbClr val="676766"/>
                </a:solidFill>
              </a:rPr>
              <a:t> </a:t>
            </a:r>
            <a:r>
              <a:rPr lang="en-GB" sz="1600" dirty="0" err="1">
                <a:solidFill>
                  <a:srgbClr val="676766"/>
                </a:solidFill>
              </a:rPr>
              <a:t>intelligentsus</a:t>
            </a:r>
            <a:r>
              <a:rPr lang="en-GB" sz="1600" dirty="0">
                <a:solidFill>
                  <a:srgbClr val="676766"/>
                </a:solidFill>
              </a:rPr>
              <a:t>, õppida </a:t>
            </a:r>
            <a:r>
              <a:rPr lang="en-GB" sz="1600" dirty="0" err="1">
                <a:solidFill>
                  <a:srgbClr val="676766"/>
                </a:solidFill>
              </a:rPr>
              <a:t>sõjast</a:t>
            </a:r>
            <a:r>
              <a:rPr lang="en-GB" sz="1600" dirty="0">
                <a:solidFill>
                  <a:srgbClr val="676766"/>
                </a:solidFill>
              </a:rPr>
              <a:t> </a:t>
            </a:r>
            <a:r>
              <a:rPr lang="en-GB" sz="1600" dirty="0" err="1">
                <a:solidFill>
                  <a:srgbClr val="676766"/>
                </a:solidFill>
              </a:rPr>
              <a:t>ja</a:t>
            </a:r>
            <a:r>
              <a:rPr lang="en-GB" sz="1600" dirty="0">
                <a:solidFill>
                  <a:srgbClr val="676766"/>
                </a:solidFill>
              </a:rPr>
              <a:t> </a:t>
            </a:r>
            <a:r>
              <a:rPr lang="en-GB" sz="1600" dirty="0" err="1">
                <a:solidFill>
                  <a:srgbClr val="676766"/>
                </a:solidFill>
              </a:rPr>
              <a:t>selle</a:t>
            </a:r>
            <a:r>
              <a:rPr lang="en-GB" sz="1600" dirty="0">
                <a:solidFill>
                  <a:srgbClr val="676766"/>
                </a:solidFill>
              </a:rPr>
              <a:t> </a:t>
            </a:r>
            <a:r>
              <a:rPr lang="en-GB" sz="1600" dirty="0" err="1">
                <a:solidFill>
                  <a:srgbClr val="676766"/>
                </a:solidFill>
              </a:rPr>
              <a:t>ajal</a:t>
            </a:r>
            <a:r>
              <a:rPr lang="en-GB" sz="1600" dirty="0">
                <a:solidFill>
                  <a:srgbClr val="676766"/>
                </a:solidFill>
              </a:rPr>
              <a:t> </a:t>
            </a:r>
            <a:r>
              <a:rPr lang="en-GB" sz="1600" dirty="0" err="1">
                <a:solidFill>
                  <a:srgbClr val="676766"/>
                </a:solidFill>
              </a:rPr>
              <a:t>toimunust</a:t>
            </a:r>
            <a:r>
              <a:rPr lang="en-GB" sz="1600" dirty="0">
                <a:solidFill>
                  <a:srgbClr val="676766"/>
                </a:solidFill>
              </a:rPr>
              <a:t>, </a:t>
            </a:r>
            <a:r>
              <a:rPr lang="en-GB" sz="1600" dirty="0" err="1">
                <a:solidFill>
                  <a:srgbClr val="676766"/>
                </a:solidFill>
              </a:rPr>
              <a:t>koostades</a:t>
            </a:r>
            <a:r>
              <a:rPr lang="en-GB" sz="1600" dirty="0">
                <a:solidFill>
                  <a:srgbClr val="676766"/>
                </a:solidFill>
              </a:rPr>
              <a:t> </a:t>
            </a:r>
            <a:r>
              <a:rPr lang="en-GB" sz="1600" dirty="0" err="1">
                <a:solidFill>
                  <a:srgbClr val="676766"/>
                </a:solidFill>
              </a:rPr>
              <a:t>sellest</a:t>
            </a:r>
            <a:r>
              <a:rPr lang="en-GB" sz="1600" dirty="0">
                <a:solidFill>
                  <a:srgbClr val="676766"/>
                </a:solidFill>
              </a:rPr>
              <a:t> </a:t>
            </a:r>
            <a:r>
              <a:rPr lang="en-GB" sz="1600" dirty="0" err="1">
                <a:solidFill>
                  <a:srgbClr val="676766"/>
                </a:solidFill>
              </a:rPr>
              <a:t>laulu</a:t>
            </a:r>
            <a:r>
              <a:rPr lang="en-GB" sz="1600" dirty="0">
                <a:solidFill>
                  <a:srgbClr val="676766"/>
                </a:solidFill>
              </a:rPr>
              <a:t> (</a:t>
            </a:r>
            <a:r>
              <a:rPr lang="en-GB" sz="1600" dirty="0" err="1">
                <a:solidFill>
                  <a:srgbClr val="676766"/>
                </a:solidFill>
              </a:rPr>
              <a:t>Temur</a:t>
            </a:r>
            <a:r>
              <a:rPr lang="en-GB" sz="1600" dirty="0">
                <a:solidFill>
                  <a:srgbClr val="676766"/>
                </a:solidFill>
              </a:rPr>
              <a:t>, 2007).</a:t>
            </a:r>
            <a:endParaRPr lang="en-GB" sz="1700" b="0" i="0" dirty="0">
              <a:solidFill>
                <a:srgbClr val="676766"/>
              </a:solidFill>
              <a:effectLst/>
            </a:endParaRPr>
          </a:p>
          <a:p>
            <a:endParaRPr lang="nl-NL" dirty="0"/>
          </a:p>
        </p:txBody>
      </p:sp>
      <p:sp>
        <p:nvSpPr>
          <p:cNvPr id="3" name="TextBox 2">
            <a:extLst>
              <a:ext uri="{FF2B5EF4-FFF2-40B4-BE49-F238E27FC236}">
                <a16:creationId xmlns:a16="http://schemas.microsoft.com/office/drawing/2014/main" id="{453D3FEA-F19B-45DA-AC79-CE029830A4EC}"/>
              </a:ext>
            </a:extLst>
          </p:cNvPr>
          <p:cNvSpPr txBox="1"/>
          <p:nvPr/>
        </p:nvSpPr>
        <p:spPr>
          <a:xfrm>
            <a:off x="248573" y="792634"/>
            <a:ext cx="7409527" cy="523220"/>
          </a:xfrm>
          <a:prstGeom prst="rect">
            <a:avLst/>
          </a:prstGeom>
          <a:noFill/>
        </p:spPr>
        <p:txBody>
          <a:bodyPr wrap="square" rtlCol="0">
            <a:spAutoFit/>
          </a:bodyPr>
          <a:lstStyle/>
          <a:p>
            <a:r>
              <a:rPr lang="et-EE" sz="2800" b="1" dirty="0" smtClean="0">
                <a:solidFill>
                  <a:srgbClr val="F2BD1F"/>
                </a:solidFill>
              </a:rPr>
              <a:t>3.3. Kasulikkus hariduse kontekstis</a:t>
            </a:r>
            <a:endParaRPr lang="en-GB" sz="2800" b="1" dirty="0">
              <a:solidFill>
                <a:srgbClr val="F2BD1F"/>
              </a:solidFill>
            </a:endParaRPr>
          </a:p>
        </p:txBody>
      </p:sp>
      <p:sp>
        <p:nvSpPr>
          <p:cNvPr id="6" name="Content Placeholder 1">
            <a:extLst>
              <a:ext uri="{FF2B5EF4-FFF2-40B4-BE49-F238E27FC236}">
                <a16:creationId xmlns:a16="http://schemas.microsoft.com/office/drawing/2014/main" id="{AAB77348-BFC7-4C76-89E4-444A3DB9ABC6}"/>
              </a:ext>
            </a:extLst>
          </p:cNvPr>
          <p:cNvSpPr txBox="1">
            <a:spLocks/>
          </p:cNvSpPr>
          <p:nvPr/>
        </p:nvSpPr>
        <p:spPr>
          <a:xfrm>
            <a:off x="6480470" y="1593040"/>
            <a:ext cx="5112205" cy="4792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100000"/>
              </a:lnSpc>
              <a:buNone/>
            </a:pPr>
            <a:r>
              <a:rPr lang="en-GB" sz="1600" dirty="0" err="1">
                <a:solidFill>
                  <a:srgbClr val="676766"/>
                </a:solidFill>
              </a:rPr>
              <a:t>Lisaks</a:t>
            </a:r>
            <a:r>
              <a:rPr lang="en-GB" sz="1600" dirty="0">
                <a:solidFill>
                  <a:srgbClr val="676766"/>
                </a:solidFill>
              </a:rPr>
              <a:t> </a:t>
            </a:r>
            <a:r>
              <a:rPr lang="en-GB" sz="1600" dirty="0" err="1">
                <a:solidFill>
                  <a:srgbClr val="676766"/>
                </a:solidFill>
              </a:rPr>
              <a:t>sellele</a:t>
            </a:r>
            <a:r>
              <a:rPr lang="en-GB" sz="1600" dirty="0">
                <a:solidFill>
                  <a:srgbClr val="676766"/>
                </a:solidFill>
              </a:rPr>
              <a:t> </a:t>
            </a:r>
            <a:r>
              <a:rPr lang="en-GB" sz="1600" dirty="0" err="1">
                <a:solidFill>
                  <a:srgbClr val="676766"/>
                </a:solidFill>
              </a:rPr>
              <a:t>võivad</a:t>
            </a:r>
            <a:r>
              <a:rPr lang="en-GB" sz="1600" dirty="0">
                <a:solidFill>
                  <a:srgbClr val="676766"/>
                </a:solidFill>
              </a:rPr>
              <a:t> </a:t>
            </a:r>
            <a:r>
              <a:rPr lang="en-GB" sz="1600" dirty="0" err="1">
                <a:solidFill>
                  <a:srgbClr val="676766"/>
                </a:solidFill>
              </a:rPr>
              <a:t>õpilased</a:t>
            </a:r>
            <a:r>
              <a:rPr lang="en-GB" sz="1600" dirty="0">
                <a:solidFill>
                  <a:srgbClr val="676766"/>
                </a:solidFill>
              </a:rPr>
              <a:t>, </a:t>
            </a:r>
            <a:r>
              <a:rPr lang="en-GB" sz="1600" dirty="0" err="1">
                <a:solidFill>
                  <a:srgbClr val="676766"/>
                </a:solidFill>
              </a:rPr>
              <a:t>kes</a:t>
            </a:r>
            <a:r>
              <a:rPr lang="en-GB" sz="1600" dirty="0">
                <a:solidFill>
                  <a:srgbClr val="676766"/>
                </a:solidFill>
              </a:rPr>
              <a:t> </a:t>
            </a:r>
            <a:r>
              <a:rPr lang="en-GB" sz="1600" dirty="0" err="1">
                <a:solidFill>
                  <a:srgbClr val="676766"/>
                </a:solidFill>
              </a:rPr>
              <a:t>rakendavad</a:t>
            </a:r>
            <a:r>
              <a:rPr lang="en-GB" sz="1600" dirty="0">
                <a:solidFill>
                  <a:srgbClr val="676766"/>
                </a:solidFill>
              </a:rPr>
              <a:t> </a:t>
            </a:r>
            <a:r>
              <a:rPr lang="en-GB" sz="1600" dirty="0" err="1">
                <a:solidFill>
                  <a:srgbClr val="676766"/>
                </a:solidFill>
              </a:rPr>
              <a:t>oma</a:t>
            </a:r>
            <a:r>
              <a:rPr lang="en-GB" sz="1600" dirty="0">
                <a:solidFill>
                  <a:srgbClr val="676766"/>
                </a:solidFill>
              </a:rPr>
              <a:t> </a:t>
            </a:r>
            <a:r>
              <a:rPr lang="en-GB" sz="1600" dirty="0" err="1">
                <a:solidFill>
                  <a:srgbClr val="676766"/>
                </a:solidFill>
              </a:rPr>
              <a:t>tugevaid</a:t>
            </a:r>
            <a:r>
              <a:rPr lang="en-GB" sz="1600" dirty="0">
                <a:solidFill>
                  <a:srgbClr val="676766"/>
                </a:solidFill>
              </a:rPr>
              <a:t> </a:t>
            </a:r>
            <a:r>
              <a:rPr lang="en-GB" sz="1600" dirty="0" err="1">
                <a:solidFill>
                  <a:srgbClr val="676766"/>
                </a:solidFill>
              </a:rPr>
              <a:t>intelligentsuse</a:t>
            </a:r>
            <a:r>
              <a:rPr lang="en-GB" sz="1600" dirty="0">
                <a:solidFill>
                  <a:srgbClr val="676766"/>
                </a:solidFill>
              </a:rPr>
              <a:t> </a:t>
            </a:r>
            <a:r>
              <a:rPr lang="en-GB" sz="1600" dirty="0" err="1">
                <a:solidFill>
                  <a:srgbClr val="676766"/>
                </a:solidFill>
              </a:rPr>
              <a:t>valdkondi</a:t>
            </a:r>
            <a:r>
              <a:rPr lang="en-GB" sz="1600" dirty="0">
                <a:solidFill>
                  <a:srgbClr val="676766"/>
                </a:solidFill>
              </a:rPr>
              <a:t> </a:t>
            </a:r>
            <a:r>
              <a:rPr lang="en-GB" sz="1600" dirty="0" err="1">
                <a:solidFill>
                  <a:srgbClr val="676766"/>
                </a:solidFill>
              </a:rPr>
              <a:t>õppetegevuses</a:t>
            </a:r>
            <a:r>
              <a:rPr lang="en-GB" sz="1600" dirty="0">
                <a:solidFill>
                  <a:srgbClr val="676766"/>
                </a:solidFill>
              </a:rPr>
              <a:t>, õppida </a:t>
            </a:r>
            <a:r>
              <a:rPr lang="en-GB" sz="1600" dirty="0" err="1">
                <a:solidFill>
                  <a:srgbClr val="676766"/>
                </a:solidFill>
              </a:rPr>
              <a:t>rõõmsalt</a:t>
            </a:r>
            <a:r>
              <a:rPr lang="en-GB" sz="1600" dirty="0">
                <a:solidFill>
                  <a:srgbClr val="676766"/>
                </a:solidFill>
              </a:rPr>
              <a:t> </a:t>
            </a:r>
            <a:r>
              <a:rPr lang="en-GB" sz="1600" dirty="0" err="1">
                <a:solidFill>
                  <a:srgbClr val="676766"/>
                </a:solidFill>
              </a:rPr>
              <a:t>ja</a:t>
            </a:r>
            <a:r>
              <a:rPr lang="en-GB" sz="1600" dirty="0">
                <a:solidFill>
                  <a:srgbClr val="676766"/>
                </a:solidFill>
              </a:rPr>
              <a:t> </a:t>
            </a:r>
            <a:r>
              <a:rPr lang="en-GB" sz="1600" dirty="0" err="1">
                <a:solidFill>
                  <a:srgbClr val="676766"/>
                </a:solidFill>
              </a:rPr>
              <a:t>ilma</a:t>
            </a:r>
            <a:r>
              <a:rPr lang="en-GB" sz="1600" dirty="0">
                <a:solidFill>
                  <a:srgbClr val="676766"/>
                </a:solidFill>
              </a:rPr>
              <a:t> </a:t>
            </a:r>
            <a:r>
              <a:rPr lang="en-GB" sz="1600" dirty="0" err="1">
                <a:solidFill>
                  <a:srgbClr val="676766"/>
                </a:solidFill>
              </a:rPr>
              <a:t>surveta</a:t>
            </a:r>
            <a:r>
              <a:rPr lang="en-GB" sz="1600" dirty="0">
                <a:solidFill>
                  <a:srgbClr val="676766"/>
                </a:solidFill>
              </a:rPr>
              <a:t> </a:t>
            </a:r>
            <a:r>
              <a:rPr lang="en-GB" sz="1600" dirty="0" err="1">
                <a:solidFill>
                  <a:srgbClr val="676766"/>
                </a:solidFill>
              </a:rPr>
              <a:t>teemat</a:t>
            </a:r>
            <a:r>
              <a:rPr lang="en-GB" sz="1600" dirty="0">
                <a:solidFill>
                  <a:srgbClr val="676766"/>
                </a:solidFill>
              </a:rPr>
              <a:t>, </a:t>
            </a:r>
            <a:r>
              <a:rPr lang="en-GB" sz="1600" dirty="0" err="1">
                <a:solidFill>
                  <a:srgbClr val="676766"/>
                </a:solidFill>
              </a:rPr>
              <a:t>mida</a:t>
            </a:r>
            <a:r>
              <a:rPr lang="en-GB" sz="1600" dirty="0">
                <a:solidFill>
                  <a:srgbClr val="676766"/>
                </a:solidFill>
              </a:rPr>
              <a:t> </a:t>
            </a:r>
            <a:r>
              <a:rPr lang="en-GB" sz="1600" dirty="0" err="1">
                <a:solidFill>
                  <a:srgbClr val="676766"/>
                </a:solidFill>
              </a:rPr>
              <a:t>nad</a:t>
            </a:r>
            <a:r>
              <a:rPr lang="en-GB" sz="1600" dirty="0">
                <a:solidFill>
                  <a:srgbClr val="676766"/>
                </a:solidFill>
              </a:rPr>
              <a:t> </a:t>
            </a:r>
            <a:r>
              <a:rPr lang="en-GB" sz="1600" dirty="0" err="1">
                <a:solidFill>
                  <a:srgbClr val="676766"/>
                </a:solidFill>
              </a:rPr>
              <a:t>varem</a:t>
            </a:r>
            <a:r>
              <a:rPr lang="en-GB" sz="1600" dirty="0">
                <a:solidFill>
                  <a:srgbClr val="676766"/>
                </a:solidFill>
              </a:rPr>
              <a:t> </a:t>
            </a:r>
            <a:r>
              <a:rPr lang="en-GB" sz="1600" dirty="0" err="1">
                <a:solidFill>
                  <a:srgbClr val="676766"/>
                </a:solidFill>
              </a:rPr>
              <a:t>vihkasid</a:t>
            </a:r>
            <a:r>
              <a:rPr lang="en-GB" sz="1600" dirty="0">
                <a:solidFill>
                  <a:srgbClr val="676766"/>
                </a:solidFill>
              </a:rPr>
              <a:t>. </a:t>
            </a:r>
            <a:r>
              <a:rPr lang="en-GB" sz="1600" dirty="0" err="1">
                <a:solidFill>
                  <a:srgbClr val="676766"/>
                </a:solidFill>
              </a:rPr>
              <a:t>Teise</a:t>
            </a:r>
            <a:r>
              <a:rPr lang="en-GB" sz="1600" dirty="0">
                <a:solidFill>
                  <a:srgbClr val="676766"/>
                </a:solidFill>
              </a:rPr>
              <a:t> </a:t>
            </a:r>
            <a:r>
              <a:rPr lang="en-GB" sz="1600" dirty="0" err="1">
                <a:solidFill>
                  <a:srgbClr val="676766"/>
                </a:solidFill>
              </a:rPr>
              <a:t>näitena</a:t>
            </a:r>
            <a:r>
              <a:rPr lang="en-GB" sz="1600" dirty="0">
                <a:solidFill>
                  <a:srgbClr val="676766"/>
                </a:solidFill>
              </a:rPr>
              <a:t> </a:t>
            </a:r>
            <a:r>
              <a:rPr lang="en-GB" sz="1600" dirty="0" err="1">
                <a:solidFill>
                  <a:srgbClr val="676766"/>
                </a:solidFill>
              </a:rPr>
              <a:t>võib</a:t>
            </a:r>
            <a:r>
              <a:rPr lang="en-GB" sz="1600" dirty="0">
                <a:solidFill>
                  <a:srgbClr val="676766"/>
                </a:solidFill>
              </a:rPr>
              <a:t> </a:t>
            </a:r>
            <a:r>
              <a:rPr lang="en-GB" sz="1600" dirty="0" err="1">
                <a:solidFill>
                  <a:srgbClr val="676766"/>
                </a:solidFill>
              </a:rPr>
              <a:t>tuua</a:t>
            </a:r>
            <a:r>
              <a:rPr lang="en-GB" sz="1600" dirty="0">
                <a:solidFill>
                  <a:srgbClr val="676766"/>
                </a:solidFill>
              </a:rPr>
              <a:t> </a:t>
            </a:r>
            <a:r>
              <a:rPr lang="en-GB" sz="1600" dirty="0" err="1">
                <a:solidFill>
                  <a:srgbClr val="676766"/>
                </a:solidFill>
              </a:rPr>
              <a:t>matemaatika</a:t>
            </a:r>
            <a:r>
              <a:rPr lang="en-GB" sz="1600" dirty="0">
                <a:solidFill>
                  <a:srgbClr val="676766"/>
                </a:solidFill>
              </a:rPr>
              <a:t>, </a:t>
            </a:r>
            <a:r>
              <a:rPr lang="en-GB" sz="1600" dirty="0" err="1">
                <a:solidFill>
                  <a:srgbClr val="676766"/>
                </a:solidFill>
              </a:rPr>
              <a:t>mida</a:t>
            </a:r>
            <a:r>
              <a:rPr lang="en-GB" sz="1600" dirty="0">
                <a:solidFill>
                  <a:srgbClr val="676766"/>
                </a:solidFill>
              </a:rPr>
              <a:t> </a:t>
            </a:r>
            <a:r>
              <a:rPr lang="en-GB" sz="1600" dirty="0" err="1">
                <a:solidFill>
                  <a:srgbClr val="676766"/>
                </a:solidFill>
              </a:rPr>
              <a:t>peetakse</a:t>
            </a:r>
            <a:r>
              <a:rPr lang="en-GB" sz="1600" dirty="0">
                <a:solidFill>
                  <a:srgbClr val="676766"/>
                </a:solidFill>
              </a:rPr>
              <a:t> </a:t>
            </a:r>
            <a:r>
              <a:rPr lang="en-GB" sz="1600" dirty="0" err="1">
                <a:solidFill>
                  <a:srgbClr val="676766"/>
                </a:solidFill>
              </a:rPr>
              <a:t>paljude</a:t>
            </a:r>
            <a:r>
              <a:rPr lang="en-GB" sz="1600" dirty="0">
                <a:solidFill>
                  <a:srgbClr val="676766"/>
                </a:solidFill>
              </a:rPr>
              <a:t> </a:t>
            </a:r>
            <a:r>
              <a:rPr lang="en-GB" sz="1600" dirty="0" err="1">
                <a:solidFill>
                  <a:srgbClr val="676766"/>
                </a:solidFill>
              </a:rPr>
              <a:t>õpilaste</a:t>
            </a:r>
            <a:r>
              <a:rPr lang="en-GB" sz="1600" dirty="0">
                <a:solidFill>
                  <a:srgbClr val="676766"/>
                </a:solidFill>
              </a:rPr>
              <a:t> </a:t>
            </a:r>
            <a:r>
              <a:rPr lang="en-GB" sz="1600" dirty="0" err="1">
                <a:solidFill>
                  <a:srgbClr val="676766"/>
                </a:solidFill>
              </a:rPr>
              <a:t>jaoks</a:t>
            </a:r>
            <a:r>
              <a:rPr lang="en-GB" sz="1600" dirty="0">
                <a:solidFill>
                  <a:srgbClr val="676766"/>
                </a:solidFill>
              </a:rPr>
              <a:t> </a:t>
            </a:r>
            <a:r>
              <a:rPr lang="en-GB" sz="1600" dirty="0" err="1">
                <a:solidFill>
                  <a:srgbClr val="676766"/>
                </a:solidFill>
              </a:rPr>
              <a:t>raskeks</a:t>
            </a:r>
            <a:r>
              <a:rPr lang="en-GB" sz="1600" dirty="0">
                <a:solidFill>
                  <a:srgbClr val="676766"/>
                </a:solidFill>
              </a:rPr>
              <a:t> </a:t>
            </a:r>
            <a:r>
              <a:rPr lang="en-GB" sz="1600" dirty="0" err="1">
                <a:solidFill>
                  <a:srgbClr val="676766"/>
                </a:solidFill>
              </a:rPr>
              <a:t>õppeaineks</a:t>
            </a:r>
            <a:r>
              <a:rPr lang="en-GB" sz="1600" dirty="0">
                <a:solidFill>
                  <a:srgbClr val="676766"/>
                </a:solidFill>
              </a:rPr>
              <a:t> </a:t>
            </a:r>
            <a:r>
              <a:rPr lang="en-GB" sz="1600" dirty="0" err="1">
                <a:solidFill>
                  <a:srgbClr val="676766"/>
                </a:solidFill>
              </a:rPr>
              <a:t>abstraktsete</a:t>
            </a:r>
            <a:r>
              <a:rPr lang="en-GB" sz="1600" dirty="0">
                <a:solidFill>
                  <a:srgbClr val="676766"/>
                </a:solidFill>
              </a:rPr>
              <a:t> </a:t>
            </a:r>
            <a:r>
              <a:rPr lang="en-GB" sz="1600" dirty="0" err="1">
                <a:solidFill>
                  <a:srgbClr val="676766"/>
                </a:solidFill>
              </a:rPr>
              <a:t>mõistete</a:t>
            </a:r>
            <a:r>
              <a:rPr lang="en-GB" sz="1600" dirty="0">
                <a:solidFill>
                  <a:srgbClr val="676766"/>
                </a:solidFill>
              </a:rPr>
              <a:t> </a:t>
            </a:r>
            <a:r>
              <a:rPr lang="en-GB" sz="1600" dirty="0" smtClean="0">
                <a:solidFill>
                  <a:srgbClr val="676766"/>
                </a:solidFill>
              </a:rPr>
              <a:t>tõttu. </a:t>
            </a:r>
            <a:r>
              <a:rPr lang="en-GB" sz="1600" dirty="0" err="1">
                <a:solidFill>
                  <a:srgbClr val="676766"/>
                </a:solidFill>
              </a:rPr>
              <a:t>Kui</a:t>
            </a:r>
            <a:r>
              <a:rPr lang="en-GB" sz="1600" dirty="0">
                <a:solidFill>
                  <a:srgbClr val="676766"/>
                </a:solidFill>
              </a:rPr>
              <a:t> </a:t>
            </a:r>
            <a:r>
              <a:rPr lang="en-GB" sz="1600" dirty="0" err="1">
                <a:solidFill>
                  <a:srgbClr val="676766"/>
                </a:solidFill>
              </a:rPr>
              <a:t>aga</a:t>
            </a:r>
            <a:r>
              <a:rPr lang="en-GB" sz="1600" dirty="0">
                <a:solidFill>
                  <a:srgbClr val="676766"/>
                </a:solidFill>
              </a:rPr>
              <a:t> </a:t>
            </a:r>
            <a:r>
              <a:rPr lang="en-GB" sz="1600" dirty="0" err="1">
                <a:solidFill>
                  <a:srgbClr val="676766"/>
                </a:solidFill>
              </a:rPr>
              <a:t>selliseid</a:t>
            </a:r>
            <a:r>
              <a:rPr lang="en-GB" sz="1600" dirty="0">
                <a:solidFill>
                  <a:srgbClr val="676766"/>
                </a:solidFill>
              </a:rPr>
              <a:t> </a:t>
            </a:r>
            <a:r>
              <a:rPr lang="en-GB" sz="1600" dirty="0" err="1">
                <a:solidFill>
                  <a:srgbClr val="676766"/>
                </a:solidFill>
              </a:rPr>
              <a:t>mõisteid</a:t>
            </a:r>
            <a:r>
              <a:rPr lang="en-GB" sz="1600" dirty="0">
                <a:solidFill>
                  <a:srgbClr val="676766"/>
                </a:solidFill>
              </a:rPr>
              <a:t> </a:t>
            </a:r>
            <a:r>
              <a:rPr lang="en-GB" sz="1600" dirty="0" err="1">
                <a:solidFill>
                  <a:srgbClr val="676766"/>
                </a:solidFill>
              </a:rPr>
              <a:t>selgitatakse</a:t>
            </a:r>
            <a:r>
              <a:rPr lang="en-GB" sz="1600" dirty="0">
                <a:solidFill>
                  <a:srgbClr val="676766"/>
                </a:solidFill>
              </a:rPr>
              <a:t> </a:t>
            </a:r>
            <a:r>
              <a:rPr lang="en-GB" sz="1600" dirty="0" err="1">
                <a:solidFill>
                  <a:srgbClr val="676766"/>
                </a:solidFill>
              </a:rPr>
              <a:t>õpilaste</a:t>
            </a:r>
            <a:r>
              <a:rPr lang="en-GB" sz="1600" dirty="0">
                <a:solidFill>
                  <a:srgbClr val="676766"/>
                </a:solidFill>
              </a:rPr>
              <a:t> </a:t>
            </a:r>
            <a:r>
              <a:rPr lang="en-GB" sz="1600" dirty="0" err="1">
                <a:solidFill>
                  <a:srgbClr val="676766"/>
                </a:solidFill>
              </a:rPr>
              <a:t>intelligentsust</a:t>
            </a:r>
            <a:r>
              <a:rPr lang="en-GB" sz="1600" dirty="0">
                <a:solidFill>
                  <a:srgbClr val="676766"/>
                </a:solidFill>
              </a:rPr>
              <a:t> </a:t>
            </a:r>
            <a:r>
              <a:rPr lang="en-GB" sz="1600" dirty="0" err="1">
                <a:solidFill>
                  <a:srgbClr val="676766"/>
                </a:solidFill>
              </a:rPr>
              <a:t>rakendava</a:t>
            </a:r>
            <a:r>
              <a:rPr lang="en-GB" sz="1600" dirty="0">
                <a:solidFill>
                  <a:srgbClr val="676766"/>
                </a:solidFill>
              </a:rPr>
              <a:t> </a:t>
            </a:r>
            <a:r>
              <a:rPr lang="en-GB" sz="1600" dirty="0" err="1">
                <a:solidFill>
                  <a:srgbClr val="676766"/>
                </a:solidFill>
              </a:rPr>
              <a:t>õppetegevuse</a:t>
            </a:r>
            <a:r>
              <a:rPr lang="en-GB" sz="1600" dirty="0">
                <a:solidFill>
                  <a:srgbClr val="676766"/>
                </a:solidFill>
              </a:rPr>
              <a:t> </a:t>
            </a:r>
            <a:r>
              <a:rPr lang="en-GB" sz="1600" dirty="0" err="1">
                <a:solidFill>
                  <a:srgbClr val="676766"/>
                </a:solidFill>
              </a:rPr>
              <a:t>kaudu</a:t>
            </a:r>
            <a:r>
              <a:rPr lang="en-GB" sz="1600" dirty="0">
                <a:solidFill>
                  <a:srgbClr val="676766"/>
                </a:solidFill>
              </a:rPr>
              <a:t>, on see </a:t>
            </a:r>
            <a:r>
              <a:rPr lang="en-GB" sz="1600" dirty="0" err="1">
                <a:solidFill>
                  <a:srgbClr val="676766"/>
                </a:solidFill>
              </a:rPr>
              <a:t>õpilastele</a:t>
            </a:r>
            <a:r>
              <a:rPr lang="en-GB" sz="1600" dirty="0">
                <a:solidFill>
                  <a:srgbClr val="676766"/>
                </a:solidFill>
              </a:rPr>
              <a:t> </a:t>
            </a:r>
            <a:r>
              <a:rPr lang="en-GB" sz="1600" dirty="0" err="1">
                <a:solidFill>
                  <a:srgbClr val="676766"/>
                </a:solidFill>
              </a:rPr>
              <a:t>huvitavam</a:t>
            </a:r>
            <a:r>
              <a:rPr lang="en-GB" sz="1600" dirty="0">
                <a:solidFill>
                  <a:srgbClr val="676766"/>
                </a:solidFill>
              </a:rPr>
              <a:t> </a:t>
            </a:r>
            <a:r>
              <a:rPr lang="en-GB" sz="1600" dirty="0" err="1">
                <a:solidFill>
                  <a:srgbClr val="676766"/>
                </a:solidFill>
              </a:rPr>
              <a:t>ja</a:t>
            </a:r>
            <a:r>
              <a:rPr lang="en-GB" sz="1600" dirty="0">
                <a:solidFill>
                  <a:srgbClr val="676766"/>
                </a:solidFill>
              </a:rPr>
              <a:t> </a:t>
            </a:r>
            <a:r>
              <a:rPr lang="en-GB" sz="1600" dirty="0" err="1">
                <a:solidFill>
                  <a:srgbClr val="676766"/>
                </a:solidFill>
              </a:rPr>
              <a:t>lõbusam</a:t>
            </a:r>
            <a:r>
              <a:rPr lang="en-GB" sz="1600" dirty="0">
                <a:solidFill>
                  <a:srgbClr val="676766"/>
                </a:solidFill>
              </a:rPr>
              <a:t>, </a:t>
            </a:r>
            <a:r>
              <a:rPr lang="en-GB" sz="1600" dirty="0" err="1">
                <a:solidFill>
                  <a:srgbClr val="676766"/>
                </a:solidFill>
              </a:rPr>
              <a:t>sest</a:t>
            </a:r>
            <a:r>
              <a:rPr lang="en-GB" sz="1600" dirty="0">
                <a:solidFill>
                  <a:srgbClr val="676766"/>
                </a:solidFill>
              </a:rPr>
              <a:t> see on </a:t>
            </a:r>
            <a:r>
              <a:rPr lang="en-GB" sz="1600" dirty="0" err="1">
                <a:solidFill>
                  <a:srgbClr val="676766"/>
                </a:solidFill>
              </a:rPr>
              <a:t>antud</a:t>
            </a:r>
            <a:r>
              <a:rPr lang="en-GB" sz="1600" dirty="0">
                <a:solidFill>
                  <a:srgbClr val="676766"/>
                </a:solidFill>
              </a:rPr>
              <a:t> </a:t>
            </a:r>
            <a:r>
              <a:rPr lang="en-GB" sz="1600" dirty="0" err="1">
                <a:solidFill>
                  <a:srgbClr val="676766"/>
                </a:solidFill>
              </a:rPr>
              <a:t>kui</a:t>
            </a:r>
            <a:r>
              <a:rPr lang="en-GB" sz="1600" dirty="0">
                <a:solidFill>
                  <a:srgbClr val="676766"/>
                </a:solidFill>
              </a:rPr>
              <a:t> </a:t>
            </a:r>
            <a:r>
              <a:rPr lang="en-GB" sz="1600" dirty="0" err="1">
                <a:solidFill>
                  <a:srgbClr val="676766"/>
                </a:solidFill>
              </a:rPr>
              <a:t>midagi</a:t>
            </a:r>
            <a:r>
              <a:rPr lang="en-GB" sz="1600" dirty="0">
                <a:solidFill>
                  <a:srgbClr val="676766"/>
                </a:solidFill>
              </a:rPr>
              <a:t>, </a:t>
            </a:r>
            <a:r>
              <a:rPr lang="en-GB" sz="1600" dirty="0" err="1">
                <a:solidFill>
                  <a:srgbClr val="676766"/>
                </a:solidFill>
              </a:rPr>
              <a:t>mida</a:t>
            </a:r>
            <a:r>
              <a:rPr lang="en-GB" sz="1600" dirty="0">
                <a:solidFill>
                  <a:srgbClr val="676766"/>
                </a:solidFill>
              </a:rPr>
              <a:t> </a:t>
            </a:r>
            <a:r>
              <a:rPr lang="en-GB" sz="1600" dirty="0" err="1">
                <a:solidFill>
                  <a:srgbClr val="676766"/>
                </a:solidFill>
              </a:rPr>
              <a:t>nad</a:t>
            </a:r>
            <a:r>
              <a:rPr lang="en-GB" sz="1600" dirty="0">
                <a:solidFill>
                  <a:srgbClr val="676766"/>
                </a:solidFill>
              </a:rPr>
              <a:t> </a:t>
            </a:r>
            <a:r>
              <a:rPr lang="en-GB" sz="1600" dirty="0" err="1">
                <a:solidFill>
                  <a:srgbClr val="676766"/>
                </a:solidFill>
              </a:rPr>
              <a:t>armastavad</a:t>
            </a:r>
            <a:r>
              <a:rPr lang="en-GB" sz="1600" dirty="0">
                <a:solidFill>
                  <a:srgbClr val="676766"/>
                </a:solidFill>
              </a:rPr>
              <a:t> </a:t>
            </a:r>
            <a:r>
              <a:rPr lang="en-GB" sz="1600" dirty="0" err="1">
                <a:solidFill>
                  <a:srgbClr val="676766"/>
                </a:solidFill>
              </a:rPr>
              <a:t>teha</a:t>
            </a:r>
            <a:r>
              <a:rPr lang="en-GB" sz="1600" dirty="0">
                <a:solidFill>
                  <a:srgbClr val="676766"/>
                </a:solidFill>
              </a:rPr>
              <a:t>. </a:t>
            </a:r>
            <a:r>
              <a:rPr lang="en-GB" sz="1600" dirty="0" err="1">
                <a:solidFill>
                  <a:srgbClr val="676766"/>
                </a:solidFill>
              </a:rPr>
              <a:t>Õpilased</a:t>
            </a:r>
            <a:r>
              <a:rPr lang="en-GB" sz="1600" dirty="0">
                <a:solidFill>
                  <a:srgbClr val="676766"/>
                </a:solidFill>
              </a:rPr>
              <a:t> </a:t>
            </a:r>
            <a:r>
              <a:rPr lang="en-GB" sz="1600" dirty="0" err="1">
                <a:solidFill>
                  <a:srgbClr val="676766"/>
                </a:solidFill>
              </a:rPr>
              <a:t>saavad</a:t>
            </a:r>
            <a:r>
              <a:rPr lang="en-GB" sz="1600" dirty="0">
                <a:solidFill>
                  <a:srgbClr val="676766"/>
                </a:solidFill>
              </a:rPr>
              <a:t> </a:t>
            </a:r>
            <a:r>
              <a:rPr lang="en-GB" sz="1600" dirty="0" err="1">
                <a:solidFill>
                  <a:srgbClr val="676766"/>
                </a:solidFill>
              </a:rPr>
              <a:t>matemaatikat</a:t>
            </a:r>
            <a:r>
              <a:rPr lang="en-GB" sz="1600" dirty="0">
                <a:solidFill>
                  <a:srgbClr val="676766"/>
                </a:solidFill>
              </a:rPr>
              <a:t> õppida </a:t>
            </a:r>
            <a:r>
              <a:rPr lang="en-GB" sz="1600" dirty="0" err="1">
                <a:solidFill>
                  <a:srgbClr val="676766"/>
                </a:solidFill>
              </a:rPr>
              <a:t>joonistades</a:t>
            </a:r>
            <a:r>
              <a:rPr lang="en-GB" sz="1600" dirty="0">
                <a:solidFill>
                  <a:srgbClr val="676766"/>
                </a:solidFill>
              </a:rPr>
              <a:t>, </a:t>
            </a:r>
            <a:r>
              <a:rPr lang="en-GB" sz="1600" dirty="0" err="1">
                <a:solidFill>
                  <a:srgbClr val="676766"/>
                </a:solidFill>
              </a:rPr>
              <a:t>tantsides</a:t>
            </a:r>
            <a:r>
              <a:rPr lang="en-GB" sz="1600" dirty="0">
                <a:solidFill>
                  <a:srgbClr val="676766"/>
                </a:solidFill>
              </a:rPr>
              <a:t>, </a:t>
            </a:r>
            <a:r>
              <a:rPr lang="en-GB" sz="1600" dirty="0" err="1">
                <a:solidFill>
                  <a:srgbClr val="676766"/>
                </a:solidFill>
              </a:rPr>
              <a:t>blogides</a:t>
            </a:r>
            <a:r>
              <a:rPr lang="en-GB" sz="1600" dirty="0">
                <a:solidFill>
                  <a:srgbClr val="676766"/>
                </a:solidFill>
              </a:rPr>
              <a:t> </a:t>
            </a:r>
            <a:r>
              <a:rPr lang="en-GB" sz="1600" dirty="0" err="1">
                <a:solidFill>
                  <a:srgbClr val="676766"/>
                </a:solidFill>
              </a:rPr>
              <a:t>ja</a:t>
            </a:r>
            <a:r>
              <a:rPr lang="en-GB" sz="1600" dirty="0">
                <a:solidFill>
                  <a:srgbClr val="676766"/>
                </a:solidFill>
              </a:rPr>
              <a:t> </a:t>
            </a:r>
            <a:r>
              <a:rPr lang="en-GB" sz="1600" dirty="0" err="1">
                <a:solidFill>
                  <a:srgbClr val="676766"/>
                </a:solidFill>
              </a:rPr>
              <a:t>palju</a:t>
            </a:r>
            <a:r>
              <a:rPr lang="en-GB" sz="1600" dirty="0">
                <a:solidFill>
                  <a:srgbClr val="676766"/>
                </a:solidFill>
              </a:rPr>
              <a:t> </a:t>
            </a:r>
            <a:r>
              <a:rPr lang="en-GB" sz="1600" dirty="0" err="1">
                <a:solidFill>
                  <a:srgbClr val="676766"/>
                </a:solidFill>
              </a:rPr>
              <a:t>muud</a:t>
            </a:r>
            <a:r>
              <a:rPr lang="en-GB" sz="1600" dirty="0">
                <a:solidFill>
                  <a:srgbClr val="676766"/>
                </a:solidFill>
              </a:rPr>
              <a:t>. </a:t>
            </a:r>
            <a:r>
              <a:rPr lang="en-GB" sz="1600" dirty="0" err="1">
                <a:solidFill>
                  <a:srgbClr val="676766"/>
                </a:solidFill>
              </a:rPr>
              <a:t>Kogu</a:t>
            </a:r>
            <a:r>
              <a:rPr lang="en-GB" sz="1600" dirty="0">
                <a:solidFill>
                  <a:srgbClr val="676766"/>
                </a:solidFill>
              </a:rPr>
              <a:t> </a:t>
            </a:r>
            <a:r>
              <a:rPr lang="en-GB" sz="1600" dirty="0" err="1">
                <a:solidFill>
                  <a:srgbClr val="676766"/>
                </a:solidFill>
              </a:rPr>
              <a:t>õppekava</a:t>
            </a:r>
            <a:r>
              <a:rPr lang="en-GB" sz="1600" dirty="0">
                <a:solidFill>
                  <a:srgbClr val="676766"/>
                </a:solidFill>
              </a:rPr>
              <a:t> </a:t>
            </a:r>
            <a:r>
              <a:rPr lang="en-GB" sz="1600" dirty="0" err="1">
                <a:solidFill>
                  <a:srgbClr val="676766"/>
                </a:solidFill>
              </a:rPr>
              <a:t>saab</a:t>
            </a:r>
            <a:r>
              <a:rPr lang="en-GB" sz="1600" dirty="0">
                <a:solidFill>
                  <a:srgbClr val="676766"/>
                </a:solidFill>
              </a:rPr>
              <a:t> </a:t>
            </a:r>
            <a:r>
              <a:rPr lang="en-GB" sz="1600" dirty="0" err="1">
                <a:solidFill>
                  <a:srgbClr val="676766"/>
                </a:solidFill>
              </a:rPr>
              <a:t>luua</a:t>
            </a:r>
            <a:r>
              <a:rPr lang="en-GB" sz="1600" dirty="0">
                <a:solidFill>
                  <a:srgbClr val="676766"/>
                </a:solidFill>
              </a:rPr>
              <a:t> </a:t>
            </a:r>
            <a:r>
              <a:rPr lang="et-EE" sz="1600" dirty="0" err="1" smtClean="0">
                <a:solidFill>
                  <a:srgbClr val="676766"/>
                </a:solidFill>
              </a:rPr>
              <a:t>multi</a:t>
            </a:r>
            <a:r>
              <a:rPr lang="en-GB" sz="1600" dirty="0" err="1" smtClean="0">
                <a:solidFill>
                  <a:srgbClr val="676766"/>
                </a:solidFill>
              </a:rPr>
              <a:t>intelligentsusel</a:t>
            </a:r>
            <a:r>
              <a:rPr lang="en-GB" sz="1600" dirty="0" smtClean="0">
                <a:solidFill>
                  <a:srgbClr val="676766"/>
                </a:solidFill>
              </a:rPr>
              <a:t> </a:t>
            </a:r>
            <a:r>
              <a:rPr lang="en-GB" sz="1600" dirty="0" err="1">
                <a:solidFill>
                  <a:srgbClr val="676766"/>
                </a:solidFill>
              </a:rPr>
              <a:t>põhinevate</a:t>
            </a:r>
            <a:r>
              <a:rPr lang="en-GB" sz="1600" dirty="0">
                <a:solidFill>
                  <a:srgbClr val="676766"/>
                </a:solidFill>
              </a:rPr>
              <a:t> </a:t>
            </a:r>
            <a:r>
              <a:rPr lang="en-GB" sz="1600" dirty="0" err="1" smtClean="0">
                <a:solidFill>
                  <a:srgbClr val="676766"/>
                </a:solidFill>
              </a:rPr>
              <a:t>tegevuste</a:t>
            </a:r>
            <a:r>
              <a:rPr lang="et-EE" sz="1600" dirty="0" err="1" smtClean="0">
                <a:solidFill>
                  <a:srgbClr val="676766"/>
                </a:solidFill>
              </a:rPr>
              <a:t>ga</a:t>
            </a:r>
            <a:r>
              <a:rPr lang="en-GB" sz="1600" dirty="0" smtClean="0">
                <a:solidFill>
                  <a:srgbClr val="676766"/>
                </a:solidFill>
              </a:rPr>
              <a:t> </a:t>
            </a:r>
            <a:r>
              <a:rPr lang="en-GB" sz="1600" dirty="0" err="1">
                <a:solidFill>
                  <a:srgbClr val="676766"/>
                </a:solidFill>
              </a:rPr>
              <a:t>nii</a:t>
            </a:r>
            <a:r>
              <a:rPr lang="en-GB" sz="1600" dirty="0">
                <a:solidFill>
                  <a:srgbClr val="676766"/>
                </a:solidFill>
              </a:rPr>
              <a:t>, et </a:t>
            </a:r>
            <a:r>
              <a:rPr lang="en-GB" sz="1600" dirty="0" err="1">
                <a:solidFill>
                  <a:srgbClr val="676766"/>
                </a:solidFill>
              </a:rPr>
              <a:t>iga</a:t>
            </a:r>
            <a:r>
              <a:rPr lang="en-GB" sz="1600" dirty="0">
                <a:solidFill>
                  <a:srgbClr val="676766"/>
                </a:solidFill>
              </a:rPr>
              <a:t> </a:t>
            </a:r>
            <a:r>
              <a:rPr lang="en-GB" sz="1600" dirty="0" err="1">
                <a:solidFill>
                  <a:srgbClr val="676766"/>
                </a:solidFill>
              </a:rPr>
              <a:t>õpilase</a:t>
            </a:r>
            <a:r>
              <a:rPr lang="en-GB" sz="1600" dirty="0">
                <a:solidFill>
                  <a:srgbClr val="676766"/>
                </a:solidFill>
              </a:rPr>
              <a:t> </a:t>
            </a:r>
            <a:r>
              <a:rPr lang="en-GB" sz="1600" dirty="0" err="1">
                <a:solidFill>
                  <a:srgbClr val="676766"/>
                </a:solidFill>
              </a:rPr>
              <a:t>intelligentsuse</a:t>
            </a:r>
            <a:r>
              <a:rPr lang="en-GB" sz="1600" dirty="0">
                <a:solidFill>
                  <a:srgbClr val="676766"/>
                </a:solidFill>
              </a:rPr>
              <a:t> </a:t>
            </a:r>
            <a:r>
              <a:rPr lang="en-GB" sz="1600" dirty="0" err="1">
                <a:solidFill>
                  <a:srgbClr val="676766"/>
                </a:solidFill>
              </a:rPr>
              <a:t>eri</a:t>
            </a:r>
            <a:r>
              <a:rPr lang="en-GB" sz="1600" dirty="0">
                <a:solidFill>
                  <a:srgbClr val="676766"/>
                </a:solidFill>
              </a:rPr>
              <a:t> </a:t>
            </a:r>
            <a:r>
              <a:rPr lang="en-GB" sz="1600" dirty="0" err="1">
                <a:solidFill>
                  <a:srgbClr val="676766"/>
                </a:solidFill>
              </a:rPr>
              <a:t>valdkondi</a:t>
            </a:r>
            <a:r>
              <a:rPr lang="en-GB" sz="1600" dirty="0">
                <a:solidFill>
                  <a:srgbClr val="676766"/>
                </a:solidFill>
              </a:rPr>
              <a:t> </a:t>
            </a:r>
            <a:r>
              <a:rPr lang="en-GB" sz="1600" dirty="0" err="1">
                <a:solidFill>
                  <a:srgbClr val="676766"/>
                </a:solidFill>
              </a:rPr>
              <a:t>arendatakse</a:t>
            </a:r>
            <a:r>
              <a:rPr lang="en-GB" sz="1600" dirty="0">
                <a:solidFill>
                  <a:srgbClr val="676766"/>
                </a:solidFill>
              </a:rPr>
              <a:t>; </a:t>
            </a:r>
            <a:r>
              <a:rPr lang="en-GB" sz="1600" dirty="0" err="1">
                <a:solidFill>
                  <a:srgbClr val="676766"/>
                </a:solidFill>
              </a:rPr>
              <a:t>selline</a:t>
            </a:r>
            <a:r>
              <a:rPr lang="en-GB" sz="1600" dirty="0">
                <a:solidFill>
                  <a:srgbClr val="676766"/>
                </a:solidFill>
              </a:rPr>
              <a:t> </a:t>
            </a:r>
            <a:r>
              <a:rPr lang="en-GB" sz="1600" dirty="0" err="1">
                <a:solidFill>
                  <a:srgbClr val="676766"/>
                </a:solidFill>
              </a:rPr>
              <a:t>õppekava</a:t>
            </a:r>
            <a:r>
              <a:rPr lang="en-GB" sz="1600" dirty="0">
                <a:solidFill>
                  <a:srgbClr val="676766"/>
                </a:solidFill>
              </a:rPr>
              <a:t> on </a:t>
            </a:r>
            <a:r>
              <a:rPr lang="en-GB" sz="1600" dirty="0" err="1">
                <a:solidFill>
                  <a:srgbClr val="676766"/>
                </a:solidFill>
              </a:rPr>
              <a:t>rohkem</a:t>
            </a:r>
            <a:r>
              <a:rPr lang="en-GB" sz="1600" dirty="0">
                <a:solidFill>
                  <a:srgbClr val="676766"/>
                </a:solidFill>
              </a:rPr>
              <a:t> </a:t>
            </a:r>
            <a:r>
              <a:rPr lang="en-GB" sz="1600" dirty="0" err="1">
                <a:solidFill>
                  <a:srgbClr val="676766"/>
                </a:solidFill>
              </a:rPr>
              <a:t>õpilaskeskne</a:t>
            </a:r>
            <a:r>
              <a:rPr lang="en-GB" sz="1600" dirty="0">
                <a:solidFill>
                  <a:srgbClr val="676766"/>
                </a:solidFill>
              </a:rPr>
              <a:t>. </a:t>
            </a:r>
            <a:r>
              <a:rPr lang="en-GB" sz="1600" dirty="0" err="1">
                <a:solidFill>
                  <a:srgbClr val="676766"/>
                </a:solidFill>
              </a:rPr>
              <a:t>Õpilased</a:t>
            </a:r>
            <a:r>
              <a:rPr lang="en-GB" sz="1600" dirty="0">
                <a:solidFill>
                  <a:srgbClr val="676766"/>
                </a:solidFill>
              </a:rPr>
              <a:t> </a:t>
            </a:r>
            <a:r>
              <a:rPr lang="en-GB" sz="1600" dirty="0" err="1">
                <a:solidFill>
                  <a:srgbClr val="676766"/>
                </a:solidFill>
              </a:rPr>
              <a:t>avastavad</a:t>
            </a:r>
            <a:r>
              <a:rPr lang="en-GB" sz="1600" dirty="0">
                <a:solidFill>
                  <a:srgbClr val="676766"/>
                </a:solidFill>
              </a:rPr>
              <a:t> </a:t>
            </a:r>
            <a:r>
              <a:rPr lang="en-GB" sz="1600" dirty="0" err="1">
                <a:solidFill>
                  <a:srgbClr val="676766"/>
                </a:solidFill>
              </a:rPr>
              <a:t>siis</a:t>
            </a:r>
            <a:r>
              <a:rPr lang="en-GB" sz="1600" dirty="0">
                <a:solidFill>
                  <a:srgbClr val="676766"/>
                </a:solidFill>
              </a:rPr>
              <a:t> </a:t>
            </a:r>
            <a:r>
              <a:rPr lang="en-GB" sz="1600" dirty="0" err="1">
                <a:solidFill>
                  <a:srgbClr val="676766"/>
                </a:solidFill>
              </a:rPr>
              <a:t>parimad</a:t>
            </a:r>
            <a:r>
              <a:rPr lang="en-GB" sz="1600" dirty="0">
                <a:solidFill>
                  <a:srgbClr val="676766"/>
                </a:solidFill>
              </a:rPr>
              <a:t> </a:t>
            </a:r>
            <a:r>
              <a:rPr lang="en-GB" sz="1600" dirty="0" err="1">
                <a:solidFill>
                  <a:srgbClr val="676766"/>
                </a:solidFill>
              </a:rPr>
              <a:t>viisid</a:t>
            </a:r>
            <a:r>
              <a:rPr lang="en-GB" sz="1600" dirty="0">
                <a:solidFill>
                  <a:srgbClr val="676766"/>
                </a:solidFill>
              </a:rPr>
              <a:t>, mille </a:t>
            </a:r>
            <a:r>
              <a:rPr lang="en-GB" sz="1600" dirty="0" err="1">
                <a:solidFill>
                  <a:srgbClr val="676766"/>
                </a:solidFill>
              </a:rPr>
              <a:t>abil</a:t>
            </a:r>
            <a:r>
              <a:rPr lang="en-GB" sz="1600" dirty="0">
                <a:solidFill>
                  <a:srgbClr val="676766"/>
                </a:solidFill>
              </a:rPr>
              <a:t> </a:t>
            </a:r>
            <a:r>
              <a:rPr lang="en-GB" sz="1600" dirty="0" err="1">
                <a:solidFill>
                  <a:srgbClr val="676766"/>
                </a:solidFill>
              </a:rPr>
              <a:t>nad</a:t>
            </a:r>
            <a:r>
              <a:rPr lang="en-GB" sz="1600" dirty="0">
                <a:solidFill>
                  <a:srgbClr val="676766"/>
                </a:solidFill>
              </a:rPr>
              <a:t> on </a:t>
            </a:r>
            <a:r>
              <a:rPr lang="en-GB" sz="1600" dirty="0" err="1">
                <a:solidFill>
                  <a:srgbClr val="676766"/>
                </a:solidFill>
              </a:rPr>
              <a:t>võimelised</a:t>
            </a:r>
            <a:r>
              <a:rPr lang="en-GB" sz="1600" dirty="0">
                <a:solidFill>
                  <a:srgbClr val="676766"/>
                </a:solidFill>
              </a:rPr>
              <a:t> </a:t>
            </a:r>
            <a:r>
              <a:rPr lang="en-GB" sz="1600" dirty="0" err="1">
                <a:solidFill>
                  <a:srgbClr val="676766"/>
                </a:solidFill>
              </a:rPr>
              <a:t>teavet</a:t>
            </a:r>
            <a:r>
              <a:rPr lang="en-GB" sz="1600" dirty="0">
                <a:solidFill>
                  <a:srgbClr val="676766"/>
                </a:solidFill>
              </a:rPr>
              <a:t> </a:t>
            </a:r>
            <a:r>
              <a:rPr lang="en-GB" sz="1600" dirty="0" err="1">
                <a:solidFill>
                  <a:srgbClr val="676766"/>
                </a:solidFill>
              </a:rPr>
              <a:t>vastu</a:t>
            </a:r>
            <a:r>
              <a:rPr lang="en-GB" sz="1600" dirty="0">
                <a:solidFill>
                  <a:srgbClr val="676766"/>
                </a:solidFill>
              </a:rPr>
              <a:t> </a:t>
            </a:r>
            <a:r>
              <a:rPr lang="en-GB" sz="1600" dirty="0" err="1">
                <a:solidFill>
                  <a:srgbClr val="676766"/>
                </a:solidFill>
              </a:rPr>
              <a:t>võtma</a:t>
            </a:r>
            <a:r>
              <a:rPr lang="en-GB" sz="1600" dirty="0" smtClean="0">
                <a:solidFill>
                  <a:srgbClr val="676766"/>
                </a:solidFill>
              </a:rPr>
              <a:t>.</a:t>
            </a:r>
            <a:endParaRPr lang="en-GB" sz="1700" dirty="0">
              <a:solidFill>
                <a:srgbClr val="676766"/>
              </a:solidFill>
            </a:endParaRPr>
          </a:p>
        </p:txBody>
      </p:sp>
      <p:sp>
        <p:nvSpPr>
          <p:cNvPr id="7" name="TextBox 6">
            <a:extLst>
              <a:ext uri="{FF2B5EF4-FFF2-40B4-BE49-F238E27FC236}">
                <a16:creationId xmlns:a16="http://schemas.microsoft.com/office/drawing/2014/main" id="{1E0A2C04-45A8-44DC-9772-711491986266}"/>
              </a:ext>
            </a:extLst>
          </p:cNvPr>
          <p:cNvSpPr txBox="1"/>
          <p:nvPr/>
        </p:nvSpPr>
        <p:spPr>
          <a:xfrm>
            <a:off x="168675" y="6477964"/>
            <a:ext cx="8557570" cy="246221"/>
          </a:xfrm>
          <a:prstGeom prst="rect">
            <a:avLst/>
          </a:prstGeom>
          <a:noFill/>
        </p:spPr>
        <p:txBody>
          <a:bodyPr wrap="square" rtlCol="0">
            <a:spAutoFit/>
          </a:bodyPr>
          <a:lstStyle/>
          <a:p>
            <a:pPr marL="0" indent="0" fontAlgn="base">
              <a:buFont typeface="Arial" panose="020B0604020202020204" pitchFamily="34" charset="0"/>
              <a:buNone/>
            </a:pPr>
            <a:r>
              <a:rPr lang="en-GB" sz="1000" b="1" dirty="0">
                <a:solidFill>
                  <a:srgbClr val="676766"/>
                </a:solidFill>
              </a:rPr>
              <a:t>Reference</a:t>
            </a:r>
            <a:r>
              <a:rPr lang="en-GB" sz="1000" dirty="0">
                <a:solidFill>
                  <a:srgbClr val="676766"/>
                </a:solidFill>
              </a:rPr>
              <a:t>: </a:t>
            </a:r>
            <a:r>
              <a:rPr lang="en-GB" sz="1000" dirty="0">
                <a:solidFill>
                  <a:srgbClr val="676766"/>
                </a:solidFill>
                <a:hlinkClick r:id="rId2">
                  <a:extLst>
                    <a:ext uri="{A12FA001-AC4F-418D-AE19-62706E023703}">
                      <ahyp:hlinkClr xmlns="" xmlns:ahyp="http://schemas.microsoft.com/office/drawing/2018/hyperlinkcolor" val="tx"/>
                    </a:ext>
                  </a:extLst>
                </a:hlinkClick>
              </a:rPr>
              <a:t>https://www.onatlas.com/blog/multiple-intelligences-theory</a:t>
            </a:r>
            <a:r>
              <a:rPr lang="en-GB" sz="1000" dirty="0">
                <a:solidFill>
                  <a:srgbClr val="676766"/>
                </a:solidFill>
              </a:rPr>
              <a:t> </a:t>
            </a:r>
          </a:p>
        </p:txBody>
      </p:sp>
    </p:spTree>
    <p:extLst>
      <p:ext uri="{BB962C8B-B14F-4D97-AF65-F5344CB8AC3E}">
        <p14:creationId xmlns:p14="http://schemas.microsoft.com/office/powerpoint/2010/main" val="2231290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1676400" y="248897"/>
            <a:ext cx="10515600" cy="1325563"/>
          </a:xfrm>
        </p:spPr>
        <p:txBody>
          <a:bodyPr/>
          <a:lstStyle/>
          <a:p>
            <a:r>
              <a:rPr lang="et-EE" b="1" i="1" dirty="0" smtClean="0">
                <a:solidFill>
                  <a:srgbClr val="F2BD1F"/>
                </a:solidFill>
              </a:rPr>
              <a:t>3.4. Aeg täiendavaks lugemiseks</a:t>
            </a:r>
            <a:r>
              <a:rPr lang="nl-NL" b="1" i="1" dirty="0" smtClean="0">
                <a:solidFill>
                  <a:srgbClr val="F2BD1F"/>
                </a:solidFill>
              </a:rPr>
              <a:t>!</a:t>
            </a:r>
            <a:endParaRPr lang="en-GB" i="1" dirty="0"/>
          </a:p>
        </p:txBody>
      </p:sp>
      <p:sp>
        <p:nvSpPr>
          <p:cNvPr id="7" name="TextBox 6">
            <a:extLst>
              <a:ext uri="{FF2B5EF4-FFF2-40B4-BE49-F238E27FC236}">
                <a16:creationId xmlns:a16="http://schemas.microsoft.com/office/drawing/2014/main" id="{79345539-45A4-42BD-8C10-03BBE288FB2D}"/>
              </a:ext>
            </a:extLst>
          </p:cNvPr>
          <p:cNvSpPr txBox="1"/>
          <p:nvPr/>
        </p:nvSpPr>
        <p:spPr>
          <a:xfrm>
            <a:off x="4332" y="1323295"/>
            <a:ext cx="8347188" cy="646331"/>
          </a:xfrm>
          <a:prstGeom prst="rect">
            <a:avLst/>
          </a:prstGeom>
          <a:solidFill>
            <a:srgbClr val="F2BD1F"/>
          </a:solidFill>
          <a:ln>
            <a:solidFill>
              <a:srgbClr val="F2BD1F"/>
            </a:solidFill>
          </a:ln>
        </p:spPr>
        <p:txBody>
          <a:bodyPr wrap="square" rtlCol="0">
            <a:spAutoFit/>
          </a:bodyPr>
          <a:lstStyle/>
          <a:p>
            <a:pPr algn="just"/>
            <a:r>
              <a:rPr lang="et-EE" dirty="0" smtClean="0">
                <a:solidFill>
                  <a:schemeClr val="bg1"/>
                </a:solidFill>
              </a:rPr>
              <a:t>Klikkige dokumendiikoonil </a:t>
            </a:r>
            <a:r>
              <a:rPr lang="et-EE" dirty="0">
                <a:solidFill>
                  <a:schemeClr val="bg1"/>
                </a:solidFill>
              </a:rPr>
              <a:t>ja saada inspiratsiooni õppetegevustest, mis on </a:t>
            </a:r>
            <a:r>
              <a:rPr lang="et-EE" dirty="0" smtClean="0">
                <a:solidFill>
                  <a:schemeClr val="bg1"/>
                </a:solidFill>
              </a:rPr>
              <a:t>seotud </a:t>
            </a:r>
            <a:r>
              <a:rPr lang="et-EE" b="1" dirty="0" err="1" smtClean="0">
                <a:solidFill>
                  <a:schemeClr val="bg1"/>
                </a:solidFill>
              </a:rPr>
              <a:t>multiintelligentsusega</a:t>
            </a:r>
            <a:r>
              <a:rPr lang="et-EE" dirty="0" smtClean="0">
                <a:solidFill>
                  <a:schemeClr val="bg1"/>
                </a:solidFill>
              </a:rPr>
              <a:t>:</a:t>
            </a:r>
            <a:endParaRPr lang="en-US" dirty="0"/>
          </a:p>
        </p:txBody>
      </p:sp>
      <p:pic>
        <p:nvPicPr>
          <p:cNvPr id="8" name="Picture 7">
            <a:hlinkClick r:id="rId4"/>
            <a:extLst>
              <a:ext uri="{FF2B5EF4-FFF2-40B4-BE49-F238E27FC236}">
                <a16:creationId xmlns:a16="http://schemas.microsoft.com/office/drawing/2014/main" id="{9D57690A-30E4-4950-934C-2C547F9603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87" t="10823" r="9307" b="5574"/>
          <a:stretch/>
        </p:blipFill>
        <p:spPr>
          <a:xfrm>
            <a:off x="2653403" y="1933464"/>
            <a:ext cx="6720506" cy="3559902"/>
          </a:xfrm>
          <a:prstGeom prst="rect">
            <a:avLst/>
          </a:prstGeom>
        </p:spPr>
      </p:pic>
      <p:pic>
        <p:nvPicPr>
          <p:cNvPr id="9" name="Checklist_ Learning Activities That Connect With Multiple Intelligences _ Scholastic (1)_Trim">
            <a:hlinkClick r:id="" action="ppaction://media"/>
            <a:extLst>
              <a:ext uri="{FF2B5EF4-FFF2-40B4-BE49-F238E27FC236}">
                <a16:creationId xmlns:a16="http://schemas.microsoft.com/office/drawing/2014/main" id="{8880F7D0-EF35-45DC-8CD0-1F93D44236A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606801" y="2254106"/>
            <a:ext cx="4874670" cy="2683654"/>
          </a:xfrm>
          <a:prstGeom prst="rect">
            <a:avLst/>
          </a:prstGeom>
        </p:spPr>
      </p:pic>
      <p:pic>
        <p:nvPicPr>
          <p:cNvPr id="10" name="Picture 9">
            <a:extLst>
              <a:ext uri="{FF2B5EF4-FFF2-40B4-BE49-F238E27FC236}">
                <a16:creationId xmlns:a16="http://schemas.microsoft.com/office/drawing/2014/main" id="{247F5D95-5DFF-4202-B093-DE81152E22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07" y="4550848"/>
            <a:ext cx="2955315" cy="2307152"/>
          </a:xfrm>
          <a:prstGeom prst="rect">
            <a:avLst/>
          </a:prstGeom>
        </p:spPr>
      </p:pic>
      <p:sp>
        <p:nvSpPr>
          <p:cNvPr id="11" name="TextBox 10">
            <a:extLst>
              <a:ext uri="{FF2B5EF4-FFF2-40B4-BE49-F238E27FC236}">
                <a16:creationId xmlns:a16="http://schemas.microsoft.com/office/drawing/2014/main" id="{237DA4AC-B06E-4FE4-80F0-E9D77B4F3A0C}"/>
              </a:ext>
            </a:extLst>
          </p:cNvPr>
          <p:cNvSpPr txBox="1"/>
          <p:nvPr/>
        </p:nvSpPr>
        <p:spPr>
          <a:xfrm>
            <a:off x="3257406" y="5457203"/>
            <a:ext cx="5895472" cy="1477328"/>
          </a:xfrm>
          <a:prstGeom prst="rect">
            <a:avLst/>
          </a:prstGeom>
          <a:noFill/>
          <a:ln w="38100">
            <a:solidFill>
              <a:srgbClr val="F2BD1F"/>
            </a:solidFill>
          </a:ln>
        </p:spPr>
        <p:txBody>
          <a:bodyPr wrap="square" rtlCol="0">
            <a:spAutoFit/>
          </a:bodyPr>
          <a:lstStyle/>
          <a:p>
            <a:pPr algn="ctr"/>
            <a:r>
              <a:rPr lang="et-EE" b="1" i="1" dirty="0" smtClean="0"/>
              <a:t>Kas te saate rakendada mõnda ülaltoodud </a:t>
            </a:r>
            <a:r>
              <a:rPr lang="et-EE" b="1" i="1" dirty="0" err="1" smtClean="0"/>
              <a:t>multiinteligentsusega</a:t>
            </a:r>
            <a:r>
              <a:rPr lang="et-EE" b="1" i="1" dirty="0" smtClean="0"/>
              <a:t> seotud tegevustest oma klassiruumis? Kui jah, siis millised on kõige paremini rakendatavad kutsehariduse õpilaste puhul?</a:t>
            </a:r>
            <a:endParaRPr lang="en-US" b="1" i="1" dirty="0"/>
          </a:p>
        </p:txBody>
      </p:sp>
      <p:sp>
        <p:nvSpPr>
          <p:cNvPr id="12" name="Action Button: Document 11">
            <a:hlinkClick r:id="rId8" highlightClick="1"/>
            <a:hlinkHover r:id="rId8"/>
            <a:extLst>
              <a:ext uri="{FF2B5EF4-FFF2-40B4-BE49-F238E27FC236}">
                <a16:creationId xmlns:a16="http://schemas.microsoft.com/office/drawing/2014/main" id="{0A75F350-C91E-461E-919D-F423E413120B}"/>
              </a:ext>
            </a:extLst>
          </p:cNvPr>
          <p:cNvSpPr/>
          <p:nvPr/>
        </p:nvSpPr>
        <p:spPr>
          <a:xfrm>
            <a:off x="9373909" y="2613110"/>
            <a:ext cx="1920240" cy="1769254"/>
          </a:xfrm>
          <a:prstGeom prst="actionButtonDocument">
            <a:avLst/>
          </a:prstGeom>
          <a:solidFill>
            <a:srgbClr val="F2BD1F"/>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hought Bubble: Cloud 12">
            <a:extLst>
              <a:ext uri="{FF2B5EF4-FFF2-40B4-BE49-F238E27FC236}">
                <a16:creationId xmlns:a16="http://schemas.microsoft.com/office/drawing/2014/main" id="{FC273A36-A680-4C4D-B4CA-5E6AE2802521}"/>
              </a:ext>
            </a:extLst>
          </p:cNvPr>
          <p:cNvSpPr/>
          <p:nvPr/>
        </p:nvSpPr>
        <p:spPr>
          <a:xfrm rot="1904267">
            <a:off x="628041" y="131238"/>
            <a:ext cx="1085749" cy="1099598"/>
          </a:xfrm>
          <a:prstGeom prst="cloudCallout">
            <a:avLst>
              <a:gd name="adj1" fmla="val -45821"/>
              <a:gd name="adj2" fmla="val 74174"/>
            </a:avLst>
          </a:prstGeom>
          <a:solidFill>
            <a:schemeClr val="bg1"/>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411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3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391160" y="156686"/>
            <a:ext cx="10515600" cy="1325563"/>
          </a:xfrm>
        </p:spPr>
        <p:txBody>
          <a:bodyPr>
            <a:normAutofit/>
          </a:bodyPr>
          <a:lstStyle/>
          <a:p>
            <a:pPr algn="l" fontAlgn="base"/>
            <a:r>
              <a:rPr lang="et-EE" dirty="0" err="1" smtClean="0">
                <a:solidFill>
                  <a:srgbClr val="F2BD1F"/>
                </a:solidFill>
                <a:latin typeface="+mn-lt"/>
              </a:rPr>
              <a:t>Multiintelligentsuse</a:t>
            </a:r>
            <a:r>
              <a:rPr lang="et-EE" dirty="0" smtClean="0">
                <a:solidFill>
                  <a:srgbClr val="F2BD1F"/>
                </a:solidFill>
                <a:latin typeface="+mn-lt"/>
              </a:rPr>
              <a:t> teooria</a:t>
            </a:r>
            <a:r>
              <a:rPr lang="nl-NL" dirty="0">
                <a:solidFill>
                  <a:srgbClr val="F2BD1F"/>
                </a:solidFill>
                <a:latin typeface="+mn-lt"/>
              </a:rPr>
              <a:t/>
            </a:r>
            <a:br>
              <a:rPr lang="nl-NL" dirty="0">
                <a:solidFill>
                  <a:srgbClr val="F2BD1F"/>
                </a:solidFill>
                <a:latin typeface="+mn-lt"/>
              </a:rPr>
            </a:br>
            <a:r>
              <a:rPr lang="et-EE" sz="2800" b="1" dirty="0" smtClean="0">
                <a:solidFill>
                  <a:srgbClr val="F2BD1F"/>
                </a:solidFill>
              </a:rPr>
              <a:t>3.5 Väljakutsed</a:t>
            </a:r>
            <a:endParaRPr lang="en-GB" sz="2800" b="1" i="0" dirty="0">
              <a:solidFill>
                <a:srgbClr val="F2BD1F"/>
              </a:solidFill>
              <a:effectLst/>
              <a:latin typeface="Open Sans" panose="020B0606030504020204" pitchFamily="34" charset="0"/>
            </a:endParaRPr>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444500" y="1817371"/>
            <a:ext cx="10718800" cy="763270"/>
          </a:xfrm>
        </p:spPr>
        <p:txBody>
          <a:bodyPr>
            <a:normAutofit/>
          </a:bodyPr>
          <a:lstStyle/>
          <a:p>
            <a:pPr marL="0" indent="0" algn="just" fontAlgn="base">
              <a:buNone/>
            </a:pPr>
            <a:r>
              <a:rPr lang="en-GB" sz="2400" dirty="0" err="1"/>
              <a:t>Kõiki</a:t>
            </a:r>
            <a:r>
              <a:rPr lang="en-GB" sz="2400" dirty="0"/>
              <a:t> </a:t>
            </a:r>
            <a:r>
              <a:rPr lang="en-GB" sz="2400" dirty="0" err="1"/>
              <a:t>teoorias</a:t>
            </a:r>
            <a:r>
              <a:rPr lang="en-GB" sz="2400" dirty="0"/>
              <a:t> </a:t>
            </a:r>
            <a:r>
              <a:rPr lang="en-GB" sz="2400" dirty="0" err="1"/>
              <a:t>käsitletud</a:t>
            </a:r>
            <a:r>
              <a:rPr lang="en-GB" sz="2400" dirty="0"/>
              <a:t> </a:t>
            </a:r>
            <a:r>
              <a:rPr lang="en-GB" sz="2400" dirty="0" err="1" smtClean="0"/>
              <a:t>intelligentsus</a:t>
            </a:r>
            <a:r>
              <a:rPr lang="et-EE" sz="2400" dirty="0" smtClean="0"/>
              <a:t>e tüüpe</a:t>
            </a:r>
            <a:r>
              <a:rPr lang="en-GB" sz="2400" dirty="0" smtClean="0"/>
              <a:t> </a:t>
            </a:r>
            <a:r>
              <a:rPr lang="en-GB" sz="2400" dirty="0" err="1"/>
              <a:t>ei</a:t>
            </a:r>
            <a:r>
              <a:rPr lang="en-GB" sz="2400" dirty="0"/>
              <a:t> ole </a:t>
            </a:r>
            <a:r>
              <a:rPr lang="en-GB" sz="2400" dirty="0" err="1"/>
              <a:t>võimalik</a:t>
            </a:r>
            <a:r>
              <a:rPr lang="en-GB" sz="2400" dirty="0"/>
              <a:t> </a:t>
            </a:r>
            <a:r>
              <a:rPr lang="en-GB" sz="2400" dirty="0" err="1"/>
              <a:t>õppetegevuse</a:t>
            </a:r>
            <a:r>
              <a:rPr lang="en-GB" sz="2400" dirty="0"/>
              <a:t> </a:t>
            </a:r>
            <a:r>
              <a:rPr lang="en-GB" sz="2400" dirty="0" err="1"/>
              <a:t>ettevalmistamisel</a:t>
            </a:r>
            <a:r>
              <a:rPr lang="en-GB" sz="2400" dirty="0"/>
              <a:t> </a:t>
            </a:r>
            <a:r>
              <a:rPr lang="en-GB" sz="2400" dirty="0" err="1"/>
              <a:t>hõlpsasti</a:t>
            </a:r>
            <a:r>
              <a:rPr lang="en-GB" sz="2400" dirty="0"/>
              <a:t> </a:t>
            </a:r>
            <a:r>
              <a:rPr lang="et-EE" sz="2400" dirty="0" smtClean="0"/>
              <a:t>arvestada</a:t>
            </a:r>
            <a:r>
              <a:rPr lang="en-GB" sz="2400" dirty="0" smtClean="0"/>
              <a:t>. </a:t>
            </a:r>
            <a:endParaRPr lang="en-GB" sz="2400" b="0" i="0" dirty="0">
              <a:effectLst/>
            </a:endParaRPr>
          </a:p>
          <a:p>
            <a:pPr marL="0" indent="0">
              <a:buNone/>
            </a:pPr>
            <a:endParaRPr lang="nl-NL" dirty="0"/>
          </a:p>
        </p:txBody>
      </p:sp>
      <p:sp>
        <p:nvSpPr>
          <p:cNvPr id="5" name="Content Placeholder 1">
            <a:extLst>
              <a:ext uri="{FF2B5EF4-FFF2-40B4-BE49-F238E27FC236}">
                <a16:creationId xmlns:a16="http://schemas.microsoft.com/office/drawing/2014/main" id="{A0AA52CA-A044-488B-ABCD-0CEFC1E748D8}"/>
              </a:ext>
            </a:extLst>
          </p:cNvPr>
          <p:cNvSpPr txBox="1">
            <a:spLocks/>
          </p:cNvSpPr>
          <p:nvPr/>
        </p:nvSpPr>
        <p:spPr>
          <a:xfrm>
            <a:off x="444500" y="3200082"/>
            <a:ext cx="10548620" cy="32388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400" dirty="0" err="1"/>
              <a:t>Väljakutse</a:t>
            </a:r>
            <a:r>
              <a:rPr lang="en-GB" sz="2400" dirty="0"/>
              <a:t> </a:t>
            </a:r>
            <a:r>
              <a:rPr lang="en-GB" sz="2400" dirty="0" err="1"/>
              <a:t>seisneb</a:t>
            </a:r>
            <a:r>
              <a:rPr lang="en-GB" sz="2400" dirty="0"/>
              <a:t> </a:t>
            </a:r>
            <a:r>
              <a:rPr lang="en-GB" sz="2400" dirty="0" err="1"/>
              <a:t>selles</a:t>
            </a:r>
            <a:r>
              <a:rPr lang="en-GB" sz="2400" dirty="0"/>
              <a:t>, et </a:t>
            </a:r>
            <a:r>
              <a:rPr lang="en-GB" sz="2400" dirty="0" err="1"/>
              <a:t>ühes</a:t>
            </a:r>
            <a:r>
              <a:rPr lang="en-GB" sz="2400" dirty="0"/>
              <a:t> </a:t>
            </a:r>
            <a:r>
              <a:rPr lang="en-GB" sz="2400" dirty="0" err="1" smtClean="0"/>
              <a:t>õppe</a:t>
            </a:r>
            <a:r>
              <a:rPr lang="et-EE" sz="2400" dirty="0" smtClean="0"/>
              <a:t>tsüklis</a:t>
            </a:r>
            <a:r>
              <a:rPr lang="en-GB" sz="2400" dirty="0" smtClean="0"/>
              <a:t> </a:t>
            </a:r>
            <a:r>
              <a:rPr lang="en-GB" sz="2400" dirty="0" err="1"/>
              <a:t>püütakse</a:t>
            </a:r>
            <a:r>
              <a:rPr lang="en-GB" sz="2400" dirty="0"/>
              <a:t> </a:t>
            </a:r>
            <a:r>
              <a:rPr lang="et-EE" sz="2400" dirty="0" smtClean="0"/>
              <a:t>arvestada</a:t>
            </a:r>
            <a:r>
              <a:rPr lang="en-GB" sz="2400" dirty="0" smtClean="0"/>
              <a:t> </a:t>
            </a:r>
            <a:r>
              <a:rPr lang="en-GB" sz="2400" dirty="0" err="1" smtClean="0"/>
              <a:t>maksimaal</a:t>
            </a:r>
            <a:r>
              <a:rPr lang="et-EE" sz="2400" dirty="0" smtClean="0"/>
              <a:t>s</a:t>
            </a:r>
            <a:r>
              <a:rPr lang="en-GB" sz="2400" dirty="0" smtClean="0"/>
              <a:t>e </a:t>
            </a:r>
            <a:r>
              <a:rPr lang="et-EE" sz="2400" dirty="0" smtClean="0"/>
              <a:t>arvu</a:t>
            </a:r>
            <a:r>
              <a:rPr lang="en-GB" sz="2400" dirty="0" smtClean="0"/>
              <a:t> </a:t>
            </a:r>
            <a:r>
              <a:rPr lang="en-GB" sz="2400" dirty="0" err="1" smtClean="0"/>
              <a:t>intelligentsus</a:t>
            </a:r>
            <a:r>
              <a:rPr lang="et-EE" sz="2400" dirty="0" smtClean="0"/>
              <a:t>e tüüpidega</a:t>
            </a:r>
            <a:r>
              <a:rPr lang="en-GB" sz="2400" dirty="0" smtClean="0"/>
              <a:t>, </a:t>
            </a:r>
            <a:r>
              <a:rPr lang="en-GB" sz="2400" dirty="0"/>
              <a:t>et </a:t>
            </a:r>
            <a:r>
              <a:rPr lang="en-GB" sz="2400" dirty="0" err="1"/>
              <a:t>tagada</a:t>
            </a:r>
            <a:r>
              <a:rPr lang="en-GB" sz="2400" dirty="0"/>
              <a:t> </a:t>
            </a:r>
            <a:r>
              <a:rPr lang="en-GB" sz="2400" dirty="0" err="1"/>
              <a:t>kõigi</a:t>
            </a:r>
            <a:r>
              <a:rPr lang="en-GB" sz="2400" dirty="0"/>
              <a:t> </a:t>
            </a:r>
            <a:r>
              <a:rPr lang="en-GB" sz="2400" dirty="0" err="1"/>
              <a:t>õpilaste</a:t>
            </a:r>
            <a:r>
              <a:rPr lang="en-GB" sz="2400" dirty="0"/>
              <a:t> </a:t>
            </a:r>
            <a:r>
              <a:rPr lang="en-GB" sz="2400" dirty="0" err="1"/>
              <a:t>kaasamine</a:t>
            </a:r>
            <a:r>
              <a:rPr lang="en-GB" sz="2400" dirty="0"/>
              <a:t> </a:t>
            </a:r>
            <a:r>
              <a:rPr lang="en-GB" sz="2400" dirty="0" err="1"/>
              <a:t>klassis</a:t>
            </a:r>
            <a:r>
              <a:rPr lang="en-GB" sz="2400" dirty="0"/>
              <a:t>.</a:t>
            </a:r>
            <a:endParaRPr lang="nl-NL" dirty="0"/>
          </a:p>
        </p:txBody>
      </p:sp>
      <p:sp>
        <p:nvSpPr>
          <p:cNvPr id="6" name="Content Placeholder 1">
            <a:extLst>
              <a:ext uri="{FF2B5EF4-FFF2-40B4-BE49-F238E27FC236}">
                <a16:creationId xmlns:a16="http://schemas.microsoft.com/office/drawing/2014/main" id="{98AE97BE-114D-4942-8924-00EB9E8607B6}"/>
              </a:ext>
            </a:extLst>
          </p:cNvPr>
          <p:cNvSpPr txBox="1">
            <a:spLocks/>
          </p:cNvSpPr>
          <p:nvPr/>
        </p:nvSpPr>
        <p:spPr>
          <a:xfrm>
            <a:off x="391160" y="4657408"/>
            <a:ext cx="11046460" cy="163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400" dirty="0" err="1"/>
              <a:t>Pedagoogid</a:t>
            </a:r>
            <a:r>
              <a:rPr lang="en-GB" sz="2400" dirty="0"/>
              <a:t> </a:t>
            </a:r>
            <a:r>
              <a:rPr lang="en-GB" sz="2400" dirty="0" err="1"/>
              <a:t>peaksid</a:t>
            </a:r>
            <a:r>
              <a:rPr lang="en-GB" sz="2400" dirty="0"/>
              <a:t> </a:t>
            </a:r>
            <a:r>
              <a:rPr lang="en-GB" sz="2400" dirty="0" err="1"/>
              <a:t>samuti</a:t>
            </a:r>
            <a:r>
              <a:rPr lang="en-GB" sz="2400" dirty="0"/>
              <a:t> </a:t>
            </a:r>
            <a:r>
              <a:rPr lang="en-GB" sz="2400" dirty="0" err="1"/>
              <a:t>olema</a:t>
            </a:r>
            <a:r>
              <a:rPr lang="en-GB" sz="2400" dirty="0"/>
              <a:t> </a:t>
            </a:r>
            <a:r>
              <a:rPr lang="en-GB" sz="2400" dirty="0" err="1"/>
              <a:t>ettevaatlikud</a:t>
            </a:r>
            <a:r>
              <a:rPr lang="en-GB" sz="2400" dirty="0"/>
              <a:t>, et </a:t>
            </a:r>
            <a:r>
              <a:rPr lang="en-GB" sz="2400" dirty="0" err="1"/>
              <a:t>konkreetse</a:t>
            </a:r>
            <a:r>
              <a:rPr lang="en-GB" sz="2400" dirty="0"/>
              <a:t> </a:t>
            </a:r>
            <a:r>
              <a:rPr lang="en-GB" sz="2400" dirty="0" err="1"/>
              <a:t>intelligentsuse</a:t>
            </a:r>
            <a:r>
              <a:rPr lang="en-GB" sz="2400" dirty="0"/>
              <a:t> </a:t>
            </a:r>
            <a:r>
              <a:rPr lang="en-GB" sz="2400" dirty="0" err="1"/>
              <a:t>tüübiga</a:t>
            </a:r>
            <a:r>
              <a:rPr lang="en-GB" sz="2400" dirty="0"/>
              <a:t> </a:t>
            </a:r>
            <a:r>
              <a:rPr lang="en-GB" sz="2400" dirty="0" err="1"/>
              <a:t>tegelemine</a:t>
            </a:r>
            <a:r>
              <a:rPr lang="en-GB" sz="2400" dirty="0"/>
              <a:t> </a:t>
            </a:r>
            <a:r>
              <a:rPr lang="en-GB" sz="2400" dirty="0" err="1"/>
              <a:t>ei</a:t>
            </a:r>
            <a:r>
              <a:rPr lang="en-GB" sz="2400" dirty="0"/>
              <a:t> </a:t>
            </a:r>
            <a:r>
              <a:rPr lang="en-GB" sz="2400" dirty="0" err="1" smtClean="0"/>
              <a:t>tähenda</a:t>
            </a:r>
            <a:r>
              <a:rPr lang="et-EE" sz="2400" dirty="0" err="1" smtClean="0"/>
              <a:t>ks</a:t>
            </a:r>
            <a:r>
              <a:rPr lang="en-GB" sz="2400" dirty="0" smtClean="0"/>
              <a:t> </a:t>
            </a:r>
            <a:r>
              <a:rPr lang="en-GB" sz="2400" dirty="0" err="1"/>
              <a:t>teiste</a:t>
            </a:r>
            <a:r>
              <a:rPr lang="en-GB" sz="2400" dirty="0"/>
              <a:t> </a:t>
            </a:r>
            <a:r>
              <a:rPr lang="en-GB" sz="2400" dirty="0" err="1"/>
              <a:t>tüüpide</a:t>
            </a:r>
            <a:r>
              <a:rPr lang="en-GB" sz="2400" dirty="0"/>
              <a:t> </a:t>
            </a:r>
            <a:r>
              <a:rPr lang="en-GB" sz="2400" dirty="0" err="1"/>
              <a:t>eiramist</a:t>
            </a:r>
            <a:r>
              <a:rPr lang="en-GB" sz="2400" dirty="0"/>
              <a:t>, </a:t>
            </a:r>
            <a:r>
              <a:rPr lang="en-GB" sz="2400" dirty="0" err="1"/>
              <a:t>sest</a:t>
            </a:r>
            <a:r>
              <a:rPr lang="en-GB" sz="2400" dirty="0"/>
              <a:t> </a:t>
            </a:r>
            <a:r>
              <a:rPr lang="en-GB" sz="2400" dirty="0" err="1"/>
              <a:t>eesmärk</a:t>
            </a:r>
            <a:r>
              <a:rPr lang="en-GB" sz="2400" dirty="0"/>
              <a:t> on </a:t>
            </a:r>
            <a:r>
              <a:rPr lang="en-GB" sz="2400" dirty="0" err="1"/>
              <a:t>jõuda</a:t>
            </a:r>
            <a:r>
              <a:rPr lang="en-GB" sz="2400" dirty="0"/>
              <a:t> </a:t>
            </a:r>
            <a:r>
              <a:rPr lang="en-GB" sz="2400" dirty="0" err="1"/>
              <a:t>õpilaste</a:t>
            </a:r>
            <a:r>
              <a:rPr lang="en-GB" sz="2400" dirty="0"/>
              <a:t> </a:t>
            </a:r>
            <a:r>
              <a:rPr lang="en-GB" sz="2400" dirty="0" err="1" smtClean="0"/>
              <a:t>mõ</a:t>
            </a:r>
            <a:r>
              <a:rPr lang="et-EE" sz="2400" dirty="0" err="1" smtClean="0"/>
              <a:t>tete</a:t>
            </a:r>
            <a:r>
              <a:rPr lang="en-GB" sz="2400" dirty="0" err="1" smtClean="0"/>
              <a:t>ni</a:t>
            </a:r>
            <a:r>
              <a:rPr lang="en-GB" sz="2400" dirty="0" smtClean="0"/>
              <a:t> </a:t>
            </a:r>
            <a:r>
              <a:rPr lang="en-GB" sz="2400" dirty="0" err="1"/>
              <a:t>ja</a:t>
            </a:r>
            <a:r>
              <a:rPr lang="en-GB" sz="2400" dirty="0"/>
              <a:t> </a:t>
            </a:r>
            <a:r>
              <a:rPr lang="en-GB" sz="2400" dirty="0" err="1"/>
              <a:t>arendada</a:t>
            </a:r>
            <a:r>
              <a:rPr lang="en-GB" sz="2400" dirty="0"/>
              <a:t> </a:t>
            </a:r>
            <a:r>
              <a:rPr lang="en-GB" sz="2400" dirty="0" err="1"/>
              <a:t>kõiki</a:t>
            </a:r>
            <a:r>
              <a:rPr lang="en-GB" sz="2400" dirty="0"/>
              <a:t> </a:t>
            </a:r>
            <a:r>
              <a:rPr lang="en-GB" sz="2400" dirty="0" err="1"/>
              <a:t>nende</a:t>
            </a:r>
            <a:r>
              <a:rPr lang="en-GB" sz="2400" dirty="0"/>
              <a:t> </a:t>
            </a:r>
            <a:r>
              <a:rPr lang="en-GB" sz="2400" dirty="0" err="1"/>
              <a:t>oskusi</a:t>
            </a:r>
            <a:r>
              <a:rPr lang="en-GB" sz="2400" dirty="0"/>
              <a:t>.</a:t>
            </a:r>
            <a:endParaRPr lang="en-GB" sz="1400" dirty="0"/>
          </a:p>
          <a:p>
            <a:pPr marL="0" indent="0" fontAlgn="base">
              <a:buFont typeface="Arial" panose="020B0604020202020204" pitchFamily="34" charset="0"/>
              <a:buNone/>
            </a:pPr>
            <a:r>
              <a:rPr lang="et-EE" sz="1100" b="1" dirty="0" smtClean="0">
                <a:solidFill>
                  <a:srgbClr val="F2BD1F"/>
                </a:solidFill>
              </a:rPr>
              <a:t>Viited</a:t>
            </a:r>
            <a:r>
              <a:rPr lang="en-GB" sz="1100" b="1" dirty="0" smtClean="0">
                <a:solidFill>
                  <a:srgbClr val="F2BD1F"/>
                </a:solidFill>
              </a:rPr>
              <a:t>: </a:t>
            </a:r>
            <a:r>
              <a:rPr lang="en-GB" sz="1100" b="1" dirty="0">
                <a:solidFill>
                  <a:srgbClr val="F2BD1F"/>
                </a:solidFill>
                <a:hlinkClick r:id="rId2">
                  <a:extLst>
                    <a:ext uri="{A12FA001-AC4F-418D-AE19-62706E023703}">
                      <ahyp:hlinkClr xmlns="" xmlns:ahyp="http://schemas.microsoft.com/office/drawing/2018/hyperlinkcolor" val="tx"/>
                    </a:ext>
                  </a:extLst>
                </a:hlinkClick>
              </a:rPr>
              <a:t>https://www.onatlas.com/blog/multiple-intelligences-theory</a:t>
            </a:r>
            <a:r>
              <a:rPr lang="en-GB" sz="1100" b="1" dirty="0">
                <a:solidFill>
                  <a:srgbClr val="F2BD1F"/>
                </a:solidFill>
              </a:rPr>
              <a:t> </a:t>
            </a:r>
          </a:p>
        </p:txBody>
      </p:sp>
      <p:sp>
        <p:nvSpPr>
          <p:cNvPr id="3" name="TextBox 2">
            <a:extLst>
              <a:ext uri="{FF2B5EF4-FFF2-40B4-BE49-F238E27FC236}">
                <a16:creationId xmlns:a16="http://schemas.microsoft.com/office/drawing/2014/main" id="{6134BACB-D08A-40A2-8773-96D0A8260AC8}"/>
              </a:ext>
            </a:extLst>
          </p:cNvPr>
          <p:cNvSpPr txBox="1"/>
          <p:nvPr/>
        </p:nvSpPr>
        <p:spPr>
          <a:xfrm>
            <a:off x="0" y="1404659"/>
            <a:ext cx="3096260" cy="369332"/>
          </a:xfrm>
          <a:prstGeom prst="rect">
            <a:avLst/>
          </a:prstGeom>
          <a:solidFill>
            <a:srgbClr val="F2BD1F"/>
          </a:solidFill>
        </p:spPr>
        <p:txBody>
          <a:bodyPr wrap="square" rtlCol="0">
            <a:spAutoFit/>
          </a:bodyPr>
          <a:lstStyle/>
          <a:p>
            <a:r>
              <a:rPr lang="en-GB" dirty="0">
                <a:solidFill>
                  <a:schemeClr val="bg1"/>
                </a:solidFill>
              </a:rPr>
              <a:t>1</a:t>
            </a:r>
          </a:p>
        </p:txBody>
      </p:sp>
      <p:sp>
        <p:nvSpPr>
          <p:cNvPr id="7" name="TextBox 6">
            <a:extLst>
              <a:ext uri="{FF2B5EF4-FFF2-40B4-BE49-F238E27FC236}">
                <a16:creationId xmlns:a16="http://schemas.microsoft.com/office/drawing/2014/main" id="{E86D396C-C9C3-4EB3-BB11-4C43D6DA5CB4}"/>
              </a:ext>
            </a:extLst>
          </p:cNvPr>
          <p:cNvSpPr txBox="1"/>
          <p:nvPr/>
        </p:nvSpPr>
        <p:spPr>
          <a:xfrm>
            <a:off x="0" y="2813765"/>
            <a:ext cx="3096260" cy="369332"/>
          </a:xfrm>
          <a:prstGeom prst="rect">
            <a:avLst/>
          </a:prstGeom>
          <a:solidFill>
            <a:srgbClr val="F2BD1F"/>
          </a:solidFill>
        </p:spPr>
        <p:txBody>
          <a:bodyPr wrap="square" rtlCol="0">
            <a:spAutoFit/>
          </a:bodyPr>
          <a:lstStyle/>
          <a:p>
            <a:r>
              <a:rPr lang="en-GB" dirty="0">
                <a:solidFill>
                  <a:schemeClr val="bg1"/>
                </a:solidFill>
              </a:rPr>
              <a:t>2</a:t>
            </a:r>
          </a:p>
        </p:txBody>
      </p:sp>
      <p:sp>
        <p:nvSpPr>
          <p:cNvPr id="8" name="TextBox 7">
            <a:extLst>
              <a:ext uri="{FF2B5EF4-FFF2-40B4-BE49-F238E27FC236}">
                <a16:creationId xmlns:a16="http://schemas.microsoft.com/office/drawing/2014/main" id="{B69428C6-6F44-4765-8277-7725A431A52A}"/>
              </a:ext>
            </a:extLst>
          </p:cNvPr>
          <p:cNvSpPr txBox="1"/>
          <p:nvPr/>
        </p:nvSpPr>
        <p:spPr>
          <a:xfrm>
            <a:off x="0" y="4177032"/>
            <a:ext cx="3096260" cy="369332"/>
          </a:xfrm>
          <a:prstGeom prst="rect">
            <a:avLst/>
          </a:prstGeom>
          <a:solidFill>
            <a:srgbClr val="F2BD1F"/>
          </a:solidFill>
        </p:spPr>
        <p:txBody>
          <a:bodyPr wrap="square" rtlCol="0">
            <a:spAutoFit/>
          </a:bodyPr>
          <a:lstStyle/>
          <a:p>
            <a:r>
              <a:rPr lang="en-GB" dirty="0">
                <a:solidFill>
                  <a:schemeClr val="bg1"/>
                </a:solidFill>
              </a:rPr>
              <a:t>3</a:t>
            </a:r>
          </a:p>
        </p:txBody>
      </p:sp>
    </p:spTree>
    <p:extLst>
      <p:ext uri="{BB962C8B-B14F-4D97-AF65-F5344CB8AC3E}">
        <p14:creationId xmlns:p14="http://schemas.microsoft.com/office/powerpoint/2010/main" val="1074086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a:extLst>
              <a:ext uri="{FF2B5EF4-FFF2-40B4-BE49-F238E27FC236}">
                <a16:creationId xmlns:a16="http://schemas.microsoft.com/office/drawing/2014/main" id="{DF46294A-8341-4EB6-9684-ABC0FEBB3864}"/>
              </a:ext>
            </a:extLst>
          </p:cNvPr>
          <p:cNvSpPr txBox="1">
            <a:spLocks/>
          </p:cNvSpPr>
          <p:nvPr/>
        </p:nvSpPr>
        <p:spPr>
          <a:xfrm>
            <a:off x="266355" y="1387589"/>
            <a:ext cx="4934295" cy="19271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nSpc>
                <a:spcPct val="100000"/>
              </a:lnSpc>
              <a:spcAft>
                <a:spcPts val="1000"/>
              </a:spcAft>
            </a:pPr>
            <a:r>
              <a:rPr lang="et-EE" sz="2800" dirty="0" smtClean="0">
                <a:solidFill>
                  <a:schemeClr val="bg1"/>
                </a:solidFill>
                <a:latin typeface="+mn-lt"/>
                <a:ea typeface="+mn-ea"/>
                <a:cs typeface="+mn-cs"/>
              </a:rPr>
              <a:t>4.</a:t>
            </a:r>
            <a:r>
              <a:rPr lang="en-GB" sz="2800" dirty="0">
                <a:solidFill>
                  <a:schemeClr val="bg1"/>
                </a:solidFill>
                <a:latin typeface="+mn-lt"/>
                <a:ea typeface="+mn-ea"/>
                <a:cs typeface="+mn-cs"/>
              </a:rPr>
              <a:t> </a:t>
            </a:r>
            <a:r>
              <a:rPr lang="en-GB" sz="2800" cap="all" dirty="0" err="1">
                <a:solidFill>
                  <a:schemeClr val="bg1"/>
                </a:solidFill>
                <a:latin typeface="+mn-lt"/>
                <a:ea typeface="+mn-ea"/>
                <a:cs typeface="+mn-cs"/>
              </a:rPr>
              <a:t>Muutusi</a:t>
            </a:r>
            <a:r>
              <a:rPr lang="en-GB" sz="2800" cap="all" dirty="0">
                <a:solidFill>
                  <a:schemeClr val="bg1"/>
                </a:solidFill>
                <a:latin typeface="+mn-lt"/>
                <a:ea typeface="+mn-ea"/>
                <a:cs typeface="+mn-cs"/>
              </a:rPr>
              <a:t> </a:t>
            </a:r>
            <a:r>
              <a:rPr lang="en-GB" sz="2800" cap="all" dirty="0" err="1">
                <a:solidFill>
                  <a:schemeClr val="bg1"/>
                </a:solidFill>
                <a:latin typeface="+mn-lt"/>
                <a:ea typeface="+mn-ea"/>
                <a:cs typeface="+mn-cs"/>
              </a:rPr>
              <a:t>mõjutavad</a:t>
            </a:r>
            <a:r>
              <a:rPr lang="en-GB" sz="2800" cap="all" dirty="0">
                <a:solidFill>
                  <a:schemeClr val="bg1"/>
                </a:solidFill>
                <a:latin typeface="+mn-lt"/>
                <a:ea typeface="+mn-ea"/>
                <a:cs typeface="+mn-cs"/>
              </a:rPr>
              <a:t> </a:t>
            </a:r>
            <a:r>
              <a:rPr lang="en-GB" sz="2800" cap="all" dirty="0" err="1">
                <a:solidFill>
                  <a:schemeClr val="bg1"/>
                </a:solidFill>
                <a:latin typeface="+mn-lt"/>
                <a:ea typeface="+mn-ea"/>
                <a:cs typeface="+mn-cs"/>
              </a:rPr>
              <a:t>tegurid</a:t>
            </a:r>
            <a:r>
              <a:rPr lang="en-GB" sz="2800" cap="all" dirty="0">
                <a:solidFill>
                  <a:schemeClr val="bg1"/>
                </a:solidFill>
                <a:latin typeface="+mn-lt"/>
                <a:ea typeface="+mn-ea"/>
                <a:cs typeface="+mn-cs"/>
              </a:rPr>
              <a:t> </a:t>
            </a:r>
            <a:r>
              <a:rPr lang="en-GB" sz="2800" cap="all" dirty="0" err="1">
                <a:solidFill>
                  <a:schemeClr val="bg1"/>
                </a:solidFill>
                <a:latin typeface="+mn-lt"/>
                <a:ea typeface="+mn-ea"/>
                <a:cs typeface="+mn-cs"/>
              </a:rPr>
              <a:t>klassiruumis</a:t>
            </a:r>
            <a:endParaRPr lang="en-GB" sz="2800" cap="all" dirty="0">
              <a:solidFill>
                <a:schemeClr val="bg1"/>
              </a:solidFill>
              <a:latin typeface="+mn-lt"/>
              <a:ea typeface="+mn-ea"/>
              <a:cs typeface="+mn-cs"/>
            </a:endParaRPr>
          </a:p>
        </p:txBody>
      </p:sp>
    </p:spTree>
    <p:extLst>
      <p:ext uri="{BB962C8B-B14F-4D97-AF65-F5344CB8AC3E}">
        <p14:creationId xmlns:p14="http://schemas.microsoft.com/office/powerpoint/2010/main" val="3261012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EF1AD35-12D5-4BCF-97A3-79A12AE91646}"/>
              </a:ext>
            </a:extLst>
          </p:cNvPr>
          <p:cNvSpPr/>
          <p:nvPr/>
        </p:nvSpPr>
        <p:spPr>
          <a:xfrm>
            <a:off x="175777" y="1262380"/>
            <a:ext cx="5161280" cy="4729480"/>
          </a:xfrm>
          <a:prstGeom prst="ellipse">
            <a:avLst/>
          </a:prstGeom>
          <a:solidFill>
            <a:srgbClr val="378FCD"/>
          </a:solidFill>
          <a:ln>
            <a:solidFill>
              <a:srgbClr val="37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759E2B3-3215-4C6B-8F8B-E352FEBCD425}"/>
              </a:ext>
            </a:extLst>
          </p:cNvPr>
          <p:cNvSpPr>
            <a:spLocks noGrp="1"/>
          </p:cNvSpPr>
          <p:nvPr>
            <p:ph type="title"/>
          </p:nvPr>
        </p:nvSpPr>
        <p:spPr>
          <a:xfrm>
            <a:off x="175777" y="23021"/>
            <a:ext cx="13690600" cy="1076164"/>
          </a:xfrm>
        </p:spPr>
        <p:txBody>
          <a:bodyPr>
            <a:normAutofit/>
          </a:bodyPr>
          <a:lstStyle/>
          <a:p>
            <a:r>
              <a:rPr lang="et-EE" sz="4000" dirty="0" smtClean="0">
                <a:solidFill>
                  <a:srgbClr val="378FCD"/>
                </a:solidFill>
                <a:latin typeface="+mn-lt"/>
              </a:rPr>
              <a:t>Millised tegurid mõjutavad muutusi klassiruumis</a:t>
            </a:r>
            <a:r>
              <a:rPr lang="en-GB" sz="4000" dirty="0" smtClean="0">
                <a:solidFill>
                  <a:srgbClr val="378FCD"/>
                </a:solidFill>
                <a:latin typeface="+mn-lt"/>
              </a:rPr>
              <a:t>?</a:t>
            </a:r>
            <a:endParaRPr lang="nl-NL" sz="4000" dirty="0">
              <a:solidFill>
                <a:srgbClr val="378FCD"/>
              </a:solidFill>
              <a:latin typeface="+mn-lt"/>
            </a:endParaRPr>
          </a:p>
        </p:txBody>
      </p:sp>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a:xfrm>
            <a:off x="6096000" y="1100455"/>
            <a:ext cx="5847080" cy="5053330"/>
          </a:xfrm>
        </p:spPr>
        <p:txBody>
          <a:bodyPr>
            <a:normAutofit/>
          </a:bodyPr>
          <a:lstStyle/>
          <a:p>
            <a:pPr marL="0" indent="0" algn="just">
              <a:buNone/>
            </a:pPr>
            <a:r>
              <a:rPr lang="en-GB" sz="1600" dirty="0" smtClean="0"/>
              <a:t>Standard</a:t>
            </a:r>
            <a:r>
              <a:rPr lang="et-EE" sz="1600" dirty="0" err="1" smtClean="0"/>
              <a:t>sed</a:t>
            </a:r>
            <a:r>
              <a:rPr lang="en-GB" sz="1600" dirty="0" smtClean="0"/>
              <a:t> </a:t>
            </a:r>
            <a:r>
              <a:rPr lang="en-GB" sz="1600" dirty="0" err="1" smtClean="0"/>
              <a:t>klassid</a:t>
            </a:r>
            <a:r>
              <a:rPr lang="en-GB" sz="1600" dirty="0"/>
              <a:t>: </a:t>
            </a:r>
            <a:r>
              <a:rPr lang="et-EE" sz="1600" dirty="0" smtClean="0"/>
              <a:t>piir</a:t>
            </a:r>
            <a:r>
              <a:rPr lang="en-GB" sz="1600" dirty="0" err="1" smtClean="0"/>
              <a:t>kondade</a:t>
            </a:r>
            <a:r>
              <a:rPr lang="en-GB" sz="1600" dirty="0"/>
              <a:t>, </a:t>
            </a:r>
            <a:r>
              <a:rPr lang="et-EE" sz="1600" dirty="0" smtClean="0"/>
              <a:t>osa</a:t>
            </a:r>
            <a:r>
              <a:rPr lang="en-GB" sz="1600" dirty="0" err="1" smtClean="0"/>
              <a:t>riikide</a:t>
            </a:r>
            <a:r>
              <a:rPr lang="en-GB" sz="1600" dirty="0" smtClean="0"/>
              <a:t> </a:t>
            </a:r>
            <a:r>
              <a:rPr lang="en-GB" sz="1600" dirty="0" err="1"/>
              <a:t>ja</a:t>
            </a:r>
            <a:r>
              <a:rPr lang="en-GB" sz="1600" dirty="0"/>
              <a:t> </a:t>
            </a:r>
            <a:r>
              <a:rPr lang="et-EE" sz="1600" dirty="0" smtClean="0"/>
              <a:t>riikide</a:t>
            </a:r>
            <a:r>
              <a:rPr lang="en-GB" sz="1600" dirty="0" smtClean="0"/>
              <a:t> </a:t>
            </a:r>
            <a:r>
              <a:rPr lang="en-GB" sz="1600" dirty="0" err="1"/>
              <a:t>poolt</a:t>
            </a:r>
            <a:r>
              <a:rPr lang="en-GB" sz="1600" dirty="0"/>
              <a:t> </a:t>
            </a:r>
            <a:r>
              <a:rPr lang="en-GB" sz="1600" dirty="0" err="1"/>
              <a:t>seatud</a:t>
            </a:r>
            <a:r>
              <a:rPr lang="en-GB" sz="1600" dirty="0"/>
              <a:t> </a:t>
            </a:r>
            <a:r>
              <a:rPr lang="en-GB" sz="1600" dirty="0" err="1"/>
              <a:t>sihipärased</a:t>
            </a:r>
            <a:r>
              <a:rPr lang="en-GB" sz="1600" dirty="0"/>
              <a:t> </a:t>
            </a:r>
            <a:r>
              <a:rPr lang="en-GB" sz="1600" dirty="0" err="1"/>
              <a:t>ootused</a:t>
            </a:r>
            <a:r>
              <a:rPr lang="en-GB" sz="1600" dirty="0"/>
              <a:t>.</a:t>
            </a:r>
          </a:p>
          <a:p>
            <a:pPr marL="0" indent="0" algn="just">
              <a:buNone/>
            </a:pPr>
            <a:endParaRPr lang="et-EE" sz="1600" dirty="0" smtClean="0"/>
          </a:p>
          <a:p>
            <a:pPr marL="0" indent="0" algn="just">
              <a:buNone/>
            </a:pPr>
            <a:r>
              <a:rPr lang="et-EE" sz="1600" dirty="0" err="1" smtClean="0"/>
              <a:t>Multi</a:t>
            </a:r>
            <a:r>
              <a:rPr lang="en-GB" sz="1600" dirty="0" err="1" smtClean="0"/>
              <a:t>kultuuriline</a:t>
            </a:r>
            <a:r>
              <a:rPr lang="en-GB" sz="1600" dirty="0" smtClean="0"/>
              <a:t> </a:t>
            </a:r>
            <a:r>
              <a:rPr lang="en-GB" sz="1600" dirty="0" err="1"/>
              <a:t>mitmekesisus</a:t>
            </a:r>
            <a:r>
              <a:rPr lang="en-GB" sz="1600" dirty="0"/>
              <a:t>: </a:t>
            </a:r>
            <a:r>
              <a:rPr lang="en-GB" sz="1600" dirty="0" err="1"/>
              <a:t>pidev</a:t>
            </a:r>
            <a:r>
              <a:rPr lang="en-GB" sz="1600" dirty="0"/>
              <a:t> </a:t>
            </a:r>
            <a:r>
              <a:rPr lang="en-GB" sz="1600" dirty="0" err="1"/>
              <a:t>sisserännanud</a:t>
            </a:r>
            <a:r>
              <a:rPr lang="en-GB" sz="1600" dirty="0"/>
              <a:t> </a:t>
            </a:r>
            <a:r>
              <a:rPr lang="en-GB" sz="1600" dirty="0" err="1"/>
              <a:t>õppijate</a:t>
            </a:r>
            <a:r>
              <a:rPr lang="en-GB" sz="1600" dirty="0"/>
              <a:t> </a:t>
            </a:r>
            <a:r>
              <a:rPr lang="en-GB" sz="1600" dirty="0" err="1"/>
              <a:t>sissevool</a:t>
            </a:r>
            <a:r>
              <a:rPr lang="en-GB" sz="1600" dirty="0"/>
              <a:t>, </a:t>
            </a:r>
            <a:r>
              <a:rPr lang="en-GB" sz="1600" dirty="0" err="1"/>
              <a:t>kelle</a:t>
            </a:r>
            <a:r>
              <a:rPr lang="en-GB" sz="1600" dirty="0"/>
              <a:t> </a:t>
            </a:r>
            <a:r>
              <a:rPr lang="en-GB" sz="1600" dirty="0" err="1"/>
              <a:t>suhtlemisoskus</a:t>
            </a:r>
            <a:r>
              <a:rPr lang="en-GB" sz="1600" dirty="0"/>
              <a:t> </a:t>
            </a:r>
            <a:r>
              <a:rPr lang="en-GB" sz="1600" dirty="0" err="1"/>
              <a:t>või</a:t>
            </a:r>
            <a:r>
              <a:rPr lang="en-GB" sz="1600" dirty="0"/>
              <a:t> </a:t>
            </a:r>
            <a:r>
              <a:rPr lang="en-GB" sz="1600" dirty="0" err="1"/>
              <a:t>inglise</a:t>
            </a:r>
            <a:r>
              <a:rPr lang="en-GB" sz="1600" dirty="0"/>
              <a:t> </a:t>
            </a:r>
            <a:r>
              <a:rPr lang="en-GB" sz="1600" dirty="0" err="1"/>
              <a:t>keele</a:t>
            </a:r>
            <a:r>
              <a:rPr lang="en-GB" sz="1600" dirty="0"/>
              <a:t> </a:t>
            </a:r>
            <a:r>
              <a:rPr lang="en-GB" sz="1600" dirty="0" err="1"/>
              <a:t>oskus</a:t>
            </a:r>
            <a:r>
              <a:rPr lang="en-GB" sz="1600" dirty="0"/>
              <a:t> on </a:t>
            </a:r>
            <a:r>
              <a:rPr lang="en-GB" sz="1600" dirty="0" err="1"/>
              <a:t>vähene</a:t>
            </a:r>
            <a:r>
              <a:rPr lang="en-GB" sz="1600" dirty="0"/>
              <a:t> </a:t>
            </a:r>
            <a:r>
              <a:rPr lang="en-GB" sz="1600" dirty="0" err="1"/>
              <a:t>või</a:t>
            </a:r>
            <a:r>
              <a:rPr lang="en-GB" sz="1600" dirty="0"/>
              <a:t> </a:t>
            </a:r>
            <a:r>
              <a:rPr lang="en-GB" sz="1600" dirty="0" err="1"/>
              <a:t>puudub</a:t>
            </a:r>
            <a:r>
              <a:rPr lang="en-GB" sz="1600" dirty="0"/>
              <a:t> </a:t>
            </a:r>
            <a:r>
              <a:rPr lang="en-GB" sz="1600" dirty="0" err="1"/>
              <a:t>üldse</a:t>
            </a:r>
            <a:r>
              <a:rPr lang="en-GB" sz="1600" dirty="0"/>
              <a:t>.</a:t>
            </a:r>
          </a:p>
          <a:p>
            <a:pPr marL="0" indent="0" algn="just">
              <a:buNone/>
            </a:pPr>
            <a:endParaRPr lang="et-EE" sz="1600" dirty="0" smtClean="0"/>
          </a:p>
          <a:p>
            <a:pPr marL="0" indent="0" algn="just">
              <a:buNone/>
            </a:pPr>
            <a:r>
              <a:rPr lang="en-GB" sz="1600" dirty="0" err="1" smtClean="0"/>
              <a:t>Õpilaste</a:t>
            </a:r>
            <a:r>
              <a:rPr lang="en-GB" sz="1600" dirty="0" smtClean="0"/>
              <a:t> </a:t>
            </a:r>
            <a:r>
              <a:rPr lang="en-GB" sz="1600" dirty="0" err="1"/>
              <a:t>mitmekesisus</a:t>
            </a:r>
            <a:r>
              <a:rPr lang="en-GB" sz="1600" dirty="0"/>
              <a:t>: </a:t>
            </a:r>
            <a:r>
              <a:rPr lang="en-GB" sz="1600" dirty="0" err="1"/>
              <a:t>ainulaadsed</a:t>
            </a:r>
            <a:r>
              <a:rPr lang="en-GB" sz="1600" dirty="0"/>
              <a:t> </a:t>
            </a:r>
            <a:r>
              <a:rPr lang="en-GB" sz="1600" dirty="0" err="1"/>
              <a:t>õpistiilid</a:t>
            </a:r>
            <a:r>
              <a:rPr lang="en-GB" sz="1600" dirty="0"/>
              <a:t> </a:t>
            </a:r>
            <a:r>
              <a:rPr lang="en-GB" sz="1600" dirty="0" err="1"/>
              <a:t>ja</a:t>
            </a:r>
            <a:r>
              <a:rPr lang="en-GB" sz="1600" dirty="0"/>
              <a:t> </a:t>
            </a:r>
            <a:r>
              <a:rPr lang="en-GB" sz="1600" dirty="0" err="1"/>
              <a:t>erinev</a:t>
            </a:r>
            <a:r>
              <a:rPr lang="en-GB" sz="1600" dirty="0"/>
              <a:t> </a:t>
            </a:r>
            <a:r>
              <a:rPr lang="et-EE" sz="1600" dirty="0" err="1" smtClean="0"/>
              <a:t>multi</a:t>
            </a:r>
            <a:r>
              <a:rPr lang="en-GB" sz="1600" dirty="0" err="1" smtClean="0"/>
              <a:t>intelligentsuss</a:t>
            </a:r>
            <a:endParaRPr lang="en-GB" sz="1600" dirty="0"/>
          </a:p>
          <a:p>
            <a:pPr marL="0" indent="0" algn="just">
              <a:buNone/>
            </a:pPr>
            <a:endParaRPr lang="en-GB" sz="1600" dirty="0"/>
          </a:p>
          <a:p>
            <a:pPr marL="0" indent="0" algn="just">
              <a:buNone/>
            </a:pPr>
            <a:r>
              <a:rPr lang="en-GB" sz="1600" dirty="0" err="1"/>
              <a:t>Uued</a:t>
            </a:r>
            <a:r>
              <a:rPr lang="en-GB" sz="1600" dirty="0"/>
              <a:t> </a:t>
            </a:r>
            <a:r>
              <a:rPr lang="en-GB" sz="1600" dirty="0" err="1"/>
              <a:t>kognitiivsed</a:t>
            </a:r>
            <a:r>
              <a:rPr lang="en-GB" sz="1600" dirty="0"/>
              <a:t> </a:t>
            </a:r>
            <a:r>
              <a:rPr lang="en-GB" sz="1600" dirty="0" err="1"/>
              <a:t>teadusuuringud</a:t>
            </a:r>
            <a:r>
              <a:rPr lang="en-GB" sz="1600" dirty="0"/>
              <a:t> </a:t>
            </a:r>
            <a:r>
              <a:rPr lang="en-GB" sz="1600" dirty="0" err="1"/>
              <a:t>inimese</a:t>
            </a:r>
            <a:r>
              <a:rPr lang="en-GB" sz="1600" dirty="0"/>
              <a:t> </a:t>
            </a:r>
            <a:r>
              <a:rPr lang="en-GB" sz="1600" dirty="0" err="1"/>
              <a:t>õppimise</a:t>
            </a:r>
            <a:r>
              <a:rPr lang="en-GB" sz="1600" dirty="0"/>
              <a:t> </a:t>
            </a:r>
            <a:r>
              <a:rPr lang="en-GB" sz="1600" dirty="0" err="1"/>
              <a:t>kohta</a:t>
            </a:r>
            <a:r>
              <a:rPr lang="en-GB" sz="1600" dirty="0"/>
              <a:t>: </a:t>
            </a:r>
            <a:r>
              <a:rPr lang="en-GB" sz="1600" dirty="0" err="1"/>
              <a:t>teadmised</a:t>
            </a:r>
            <a:r>
              <a:rPr lang="en-GB" sz="1600" dirty="0"/>
              <a:t> </a:t>
            </a:r>
            <a:r>
              <a:rPr lang="en-GB" sz="1600" dirty="0" err="1"/>
              <a:t>ajust</a:t>
            </a:r>
            <a:r>
              <a:rPr lang="en-GB" sz="1600" dirty="0"/>
              <a:t> </a:t>
            </a:r>
            <a:r>
              <a:rPr lang="en-GB" sz="1600" dirty="0" err="1"/>
              <a:t>ja</a:t>
            </a:r>
            <a:r>
              <a:rPr lang="en-GB" sz="1600" dirty="0"/>
              <a:t> </a:t>
            </a:r>
            <a:r>
              <a:rPr lang="en-GB" sz="1600" dirty="0" err="1"/>
              <a:t>sellest</a:t>
            </a:r>
            <a:r>
              <a:rPr lang="en-GB" sz="1600" dirty="0"/>
              <a:t>, </a:t>
            </a:r>
            <a:r>
              <a:rPr lang="en-GB" sz="1600" dirty="0" err="1"/>
              <a:t>kuidas</a:t>
            </a:r>
            <a:r>
              <a:rPr lang="en-GB" sz="1600" dirty="0"/>
              <a:t> see </a:t>
            </a:r>
            <a:r>
              <a:rPr lang="en-GB" sz="1600" dirty="0" err="1"/>
              <a:t>töötleb</a:t>
            </a:r>
            <a:r>
              <a:rPr lang="en-GB" sz="1600" dirty="0"/>
              <a:t> </a:t>
            </a:r>
            <a:r>
              <a:rPr lang="en-GB" sz="1600" dirty="0" err="1"/>
              <a:t>mälu</a:t>
            </a:r>
            <a:r>
              <a:rPr lang="en-GB" sz="1600" dirty="0"/>
              <a:t> </a:t>
            </a:r>
            <a:r>
              <a:rPr lang="en-GB" sz="1600" dirty="0" err="1"/>
              <a:t>ja</a:t>
            </a:r>
            <a:r>
              <a:rPr lang="en-GB" sz="1600" dirty="0"/>
              <a:t> </a:t>
            </a:r>
            <a:r>
              <a:rPr lang="en-GB" sz="1600" dirty="0" err="1"/>
              <a:t>loob</a:t>
            </a:r>
            <a:r>
              <a:rPr lang="en-GB" sz="1600" dirty="0"/>
              <a:t> </a:t>
            </a:r>
            <a:r>
              <a:rPr lang="en-GB" sz="1600" dirty="0" err="1"/>
              <a:t>tähendusi</a:t>
            </a:r>
            <a:endParaRPr lang="en-GB" sz="1600" dirty="0"/>
          </a:p>
          <a:p>
            <a:pPr marL="0" indent="0" algn="just">
              <a:buNone/>
            </a:pPr>
            <a:endParaRPr lang="et-EE" sz="1600" dirty="0" smtClean="0"/>
          </a:p>
          <a:p>
            <a:pPr marL="0" indent="0" algn="just">
              <a:buNone/>
            </a:pPr>
            <a:r>
              <a:rPr lang="en-GB" sz="1600" dirty="0" err="1" smtClean="0"/>
              <a:t>Kiired</a:t>
            </a:r>
            <a:r>
              <a:rPr lang="en-GB" sz="1600" dirty="0" smtClean="0"/>
              <a:t> </a:t>
            </a:r>
            <a:r>
              <a:rPr lang="en-GB" sz="1600" dirty="0" err="1"/>
              <a:t>ühiskondlikud</a:t>
            </a:r>
            <a:r>
              <a:rPr lang="en-GB" sz="1600" dirty="0"/>
              <a:t> </a:t>
            </a:r>
            <a:r>
              <a:rPr lang="en-GB" sz="1600" dirty="0" err="1"/>
              <a:t>ja</a:t>
            </a:r>
            <a:r>
              <a:rPr lang="en-GB" sz="1600" dirty="0"/>
              <a:t> </a:t>
            </a:r>
            <a:r>
              <a:rPr lang="en-GB" sz="1600" dirty="0" err="1"/>
              <a:t>tehnoloogilised</a:t>
            </a:r>
            <a:r>
              <a:rPr lang="en-GB" sz="1600" dirty="0"/>
              <a:t> </a:t>
            </a:r>
            <a:r>
              <a:rPr lang="en-GB" sz="1600" dirty="0" err="1"/>
              <a:t>muutused</a:t>
            </a:r>
            <a:r>
              <a:rPr lang="en-GB" sz="1600" dirty="0"/>
              <a:t>: </a:t>
            </a:r>
            <a:r>
              <a:rPr lang="en-GB" sz="1600" dirty="0" err="1"/>
              <a:t>poliitilised</a:t>
            </a:r>
            <a:r>
              <a:rPr lang="en-GB" sz="1600" dirty="0"/>
              <a:t> </a:t>
            </a:r>
            <a:r>
              <a:rPr lang="en-GB" sz="1600" dirty="0" err="1"/>
              <a:t>ja</a:t>
            </a:r>
            <a:r>
              <a:rPr lang="en-GB" sz="1600" dirty="0"/>
              <a:t> </a:t>
            </a:r>
            <a:r>
              <a:rPr lang="en-GB" sz="1600" dirty="0" err="1"/>
              <a:t>majanduslikud</a:t>
            </a:r>
            <a:r>
              <a:rPr lang="en-GB" sz="1600" dirty="0"/>
              <a:t> </a:t>
            </a:r>
            <a:r>
              <a:rPr lang="en-GB" sz="1600" dirty="0" err="1"/>
              <a:t>revolutsioonid</a:t>
            </a:r>
            <a:r>
              <a:rPr lang="en-GB" sz="1600" dirty="0"/>
              <a:t>, </a:t>
            </a:r>
            <a:r>
              <a:rPr lang="en-GB" sz="1600" dirty="0" err="1"/>
              <a:t>mis</a:t>
            </a:r>
            <a:r>
              <a:rPr lang="en-GB" sz="1600" dirty="0"/>
              <a:t> </a:t>
            </a:r>
            <a:r>
              <a:rPr lang="en-GB" sz="1600" dirty="0" err="1"/>
              <a:t>mõjutavad</a:t>
            </a:r>
            <a:r>
              <a:rPr lang="en-GB" sz="1600" dirty="0"/>
              <a:t> </a:t>
            </a:r>
            <a:r>
              <a:rPr lang="en-GB" sz="1600" dirty="0" err="1"/>
              <a:t>seda</a:t>
            </a:r>
            <a:r>
              <a:rPr lang="en-GB" sz="1600" dirty="0"/>
              <a:t>, </a:t>
            </a:r>
            <a:r>
              <a:rPr lang="en-GB" sz="1600" dirty="0" err="1"/>
              <a:t>mida</a:t>
            </a:r>
            <a:r>
              <a:rPr lang="en-GB" sz="1600" dirty="0"/>
              <a:t> </a:t>
            </a:r>
            <a:r>
              <a:rPr lang="en-GB" sz="1600" dirty="0" err="1"/>
              <a:t>ja</a:t>
            </a:r>
            <a:r>
              <a:rPr lang="en-GB" sz="1600" dirty="0"/>
              <a:t> </a:t>
            </a:r>
            <a:r>
              <a:rPr lang="en-GB" sz="1600" dirty="0" err="1"/>
              <a:t>kuidas</a:t>
            </a:r>
            <a:r>
              <a:rPr lang="en-GB" sz="1600" dirty="0"/>
              <a:t> </a:t>
            </a:r>
            <a:r>
              <a:rPr lang="en-GB" sz="1600" dirty="0" err="1"/>
              <a:t>õpitakse</a:t>
            </a:r>
            <a:r>
              <a:rPr lang="en-GB" sz="1600" dirty="0"/>
              <a:t>.</a:t>
            </a:r>
            <a:endParaRPr lang="nl-NL" sz="1600" dirty="0"/>
          </a:p>
        </p:txBody>
      </p:sp>
      <p:sp>
        <p:nvSpPr>
          <p:cNvPr id="4" name="Content Placeholder 2">
            <a:extLst>
              <a:ext uri="{FF2B5EF4-FFF2-40B4-BE49-F238E27FC236}">
                <a16:creationId xmlns:a16="http://schemas.microsoft.com/office/drawing/2014/main" id="{FCE66E94-DC83-4BC4-881A-B6FB683C6D6C}"/>
              </a:ext>
            </a:extLst>
          </p:cNvPr>
          <p:cNvSpPr txBox="1">
            <a:spLocks/>
          </p:cNvSpPr>
          <p:nvPr/>
        </p:nvSpPr>
        <p:spPr>
          <a:xfrm>
            <a:off x="710017" y="2450148"/>
            <a:ext cx="4287520" cy="3541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800" dirty="0">
                <a:solidFill>
                  <a:srgbClr val="FFFFFF"/>
                </a:solidFill>
              </a:rPr>
              <a:t>Me </a:t>
            </a:r>
            <a:r>
              <a:rPr lang="en-GB" sz="1800" dirty="0" err="1">
                <a:solidFill>
                  <a:srgbClr val="FFFFFF"/>
                </a:solidFill>
              </a:rPr>
              <a:t>oleme</a:t>
            </a:r>
            <a:r>
              <a:rPr lang="en-GB" sz="1800" dirty="0">
                <a:solidFill>
                  <a:srgbClr val="FFFFFF"/>
                </a:solidFill>
              </a:rPr>
              <a:t> </a:t>
            </a:r>
            <a:r>
              <a:rPr lang="et-EE" sz="1800" dirty="0" smtClean="0">
                <a:solidFill>
                  <a:srgbClr val="FFFFFF"/>
                </a:solidFill>
              </a:rPr>
              <a:t>hariduses </a:t>
            </a:r>
            <a:r>
              <a:rPr lang="en-GB" sz="1800" dirty="0" err="1" smtClean="0">
                <a:solidFill>
                  <a:srgbClr val="FFFFFF"/>
                </a:solidFill>
              </a:rPr>
              <a:t>seisnud</a:t>
            </a:r>
            <a:r>
              <a:rPr lang="en-GB" sz="1800" dirty="0" smtClean="0">
                <a:solidFill>
                  <a:srgbClr val="FFFFFF"/>
                </a:solidFill>
              </a:rPr>
              <a:t> </a:t>
            </a:r>
            <a:r>
              <a:rPr lang="en-GB" sz="1800" dirty="0" err="1">
                <a:solidFill>
                  <a:srgbClr val="FFFFFF"/>
                </a:solidFill>
              </a:rPr>
              <a:t>silmitsi</a:t>
            </a:r>
            <a:r>
              <a:rPr lang="en-GB" sz="1800" dirty="0">
                <a:solidFill>
                  <a:srgbClr val="FFFFFF"/>
                </a:solidFill>
              </a:rPr>
              <a:t> </a:t>
            </a:r>
            <a:r>
              <a:rPr lang="en-GB" sz="1800" dirty="0" err="1" smtClean="0">
                <a:solidFill>
                  <a:srgbClr val="FFFFFF"/>
                </a:solidFill>
              </a:rPr>
              <a:t>suurema</a:t>
            </a:r>
            <a:r>
              <a:rPr lang="et-EE" sz="1800" dirty="0" smtClean="0">
                <a:solidFill>
                  <a:srgbClr val="FFFFFF"/>
                </a:solidFill>
              </a:rPr>
              <a:t>te</a:t>
            </a:r>
            <a:r>
              <a:rPr lang="en-GB" sz="1800" dirty="0" smtClean="0">
                <a:solidFill>
                  <a:srgbClr val="FFFFFF"/>
                </a:solidFill>
              </a:rPr>
              <a:t> </a:t>
            </a:r>
            <a:r>
              <a:rPr lang="en-GB" sz="1800" dirty="0" err="1" smtClean="0">
                <a:solidFill>
                  <a:srgbClr val="FFFFFF"/>
                </a:solidFill>
              </a:rPr>
              <a:t>muutus</a:t>
            </a:r>
            <a:r>
              <a:rPr lang="et-EE" sz="1800" dirty="0" smtClean="0">
                <a:solidFill>
                  <a:srgbClr val="FFFFFF"/>
                </a:solidFill>
              </a:rPr>
              <a:t>t</a:t>
            </a:r>
            <a:r>
              <a:rPr lang="en-GB" sz="1800" dirty="0" err="1" smtClean="0">
                <a:solidFill>
                  <a:srgbClr val="FFFFFF"/>
                </a:solidFill>
              </a:rPr>
              <a:t>ega</a:t>
            </a:r>
            <a:r>
              <a:rPr lang="en-GB" sz="1800" dirty="0" smtClean="0">
                <a:solidFill>
                  <a:srgbClr val="FFFFFF"/>
                </a:solidFill>
              </a:rPr>
              <a:t> </a:t>
            </a:r>
            <a:r>
              <a:rPr lang="en-GB" sz="1800" dirty="0" err="1">
                <a:solidFill>
                  <a:srgbClr val="FFFFFF"/>
                </a:solidFill>
              </a:rPr>
              <a:t>kui</a:t>
            </a:r>
            <a:r>
              <a:rPr lang="en-GB" sz="1800" dirty="0">
                <a:solidFill>
                  <a:srgbClr val="FFFFFF"/>
                </a:solidFill>
              </a:rPr>
              <a:t> </a:t>
            </a:r>
            <a:r>
              <a:rPr lang="en-GB" sz="1800" dirty="0" err="1">
                <a:solidFill>
                  <a:srgbClr val="FFFFFF"/>
                </a:solidFill>
              </a:rPr>
              <a:t>kunagi</a:t>
            </a:r>
            <a:r>
              <a:rPr lang="en-GB" sz="1800" dirty="0">
                <a:solidFill>
                  <a:srgbClr val="FFFFFF"/>
                </a:solidFill>
              </a:rPr>
              <a:t> </a:t>
            </a:r>
            <a:r>
              <a:rPr lang="en-GB" sz="1800" dirty="0" err="1" smtClean="0">
                <a:solidFill>
                  <a:srgbClr val="FFFFFF"/>
                </a:solidFill>
              </a:rPr>
              <a:t>varem</a:t>
            </a:r>
            <a:r>
              <a:rPr lang="en-GB" sz="1800" dirty="0" smtClean="0">
                <a:solidFill>
                  <a:srgbClr val="FFFFFF"/>
                </a:solidFill>
              </a:rPr>
              <a:t>. </a:t>
            </a:r>
            <a:r>
              <a:rPr lang="en-GB" sz="1800" dirty="0" err="1">
                <a:solidFill>
                  <a:srgbClr val="FFFFFF"/>
                </a:solidFill>
              </a:rPr>
              <a:t>Mitu</a:t>
            </a:r>
            <a:r>
              <a:rPr lang="en-GB" sz="1800" dirty="0">
                <a:solidFill>
                  <a:srgbClr val="FFFFFF"/>
                </a:solidFill>
              </a:rPr>
              <a:t> </a:t>
            </a:r>
            <a:r>
              <a:rPr lang="en-GB" sz="1800" dirty="0" err="1">
                <a:solidFill>
                  <a:srgbClr val="FFFFFF"/>
                </a:solidFill>
              </a:rPr>
              <a:t>aastakümmet</a:t>
            </a:r>
            <a:r>
              <a:rPr lang="en-GB" sz="1800" dirty="0">
                <a:solidFill>
                  <a:srgbClr val="FFFFFF"/>
                </a:solidFill>
              </a:rPr>
              <a:t> </a:t>
            </a:r>
            <a:r>
              <a:rPr lang="en-GB" sz="1800" dirty="0" err="1">
                <a:solidFill>
                  <a:srgbClr val="FFFFFF"/>
                </a:solidFill>
              </a:rPr>
              <a:t>tagasi</a:t>
            </a:r>
            <a:r>
              <a:rPr lang="en-GB" sz="1800" dirty="0">
                <a:solidFill>
                  <a:srgbClr val="FFFFFF"/>
                </a:solidFill>
              </a:rPr>
              <a:t> </a:t>
            </a:r>
            <a:r>
              <a:rPr lang="en-GB" sz="1800" dirty="0" err="1">
                <a:solidFill>
                  <a:srgbClr val="FFFFFF"/>
                </a:solidFill>
              </a:rPr>
              <a:t>tulid</a:t>
            </a:r>
            <a:r>
              <a:rPr lang="en-GB" sz="1800" dirty="0">
                <a:solidFill>
                  <a:srgbClr val="FFFFFF"/>
                </a:solidFill>
              </a:rPr>
              <a:t> </a:t>
            </a:r>
            <a:r>
              <a:rPr lang="en-GB" sz="1800" dirty="0" err="1">
                <a:solidFill>
                  <a:srgbClr val="FFFFFF"/>
                </a:solidFill>
              </a:rPr>
              <a:t>õpetajad</a:t>
            </a:r>
            <a:r>
              <a:rPr lang="en-GB" sz="1800" dirty="0">
                <a:solidFill>
                  <a:srgbClr val="FFFFFF"/>
                </a:solidFill>
              </a:rPr>
              <a:t> </a:t>
            </a:r>
            <a:r>
              <a:rPr lang="en-GB" sz="1800" dirty="0" err="1">
                <a:solidFill>
                  <a:srgbClr val="FFFFFF"/>
                </a:solidFill>
              </a:rPr>
              <a:t>oma</a:t>
            </a:r>
            <a:r>
              <a:rPr lang="en-GB" sz="1800" dirty="0">
                <a:solidFill>
                  <a:srgbClr val="FFFFFF"/>
                </a:solidFill>
              </a:rPr>
              <a:t> </a:t>
            </a:r>
            <a:r>
              <a:rPr lang="en-GB" sz="1800" dirty="0" err="1">
                <a:solidFill>
                  <a:srgbClr val="FFFFFF"/>
                </a:solidFill>
              </a:rPr>
              <a:t>ametisse</a:t>
            </a:r>
            <a:r>
              <a:rPr lang="en-GB" sz="1800" dirty="0">
                <a:solidFill>
                  <a:srgbClr val="FFFFFF"/>
                </a:solidFill>
              </a:rPr>
              <a:t> </a:t>
            </a:r>
            <a:r>
              <a:rPr lang="en-GB" sz="1800" dirty="0" err="1">
                <a:solidFill>
                  <a:srgbClr val="FFFFFF"/>
                </a:solidFill>
              </a:rPr>
              <a:t>sooviga</a:t>
            </a:r>
            <a:r>
              <a:rPr lang="en-GB" sz="1800" dirty="0">
                <a:solidFill>
                  <a:srgbClr val="FFFFFF"/>
                </a:solidFill>
              </a:rPr>
              <a:t> </a:t>
            </a:r>
            <a:r>
              <a:rPr lang="en-GB" sz="1800" dirty="0" err="1">
                <a:solidFill>
                  <a:srgbClr val="FFFFFF"/>
                </a:solidFill>
              </a:rPr>
              <a:t>töötada</a:t>
            </a:r>
            <a:r>
              <a:rPr lang="en-GB" sz="1800" dirty="0">
                <a:solidFill>
                  <a:srgbClr val="FFFFFF"/>
                </a:solidFill>
              </a:rPr>
              <a:t> </a:t>
            </a:r>
            <a:r>
              <a:rPr lang="en-GB" sz="1800" dirty="0" err="1">
                <a:solidFill>
                  <a:srgbClr val="FFFFFF"/>
                </a:solidFill>
              </a:rPr>
              <a:t>õppijatega</a:t>
            </a:r>
            <a:r>
              <a:rPr lang="en-GB" sz="1800" dirty="0">
                <a:solidFill>
                  <a:srgbClr val="FFFFFF"/>
                </a:solidFill>
              </a:rPr>
              <a:t>, </a:t>
            </a:r>
            <a:r>
              <a:rPr lang="en-GB" sz="1800" dirty="0" err="1">
                <a:solidFill>
                  <a:srgbClr val="FFFFFF"/>
                </a:solidFill>
              </a:rPr>
              <a:t>teadmistepagasiga</a:t>
            </a:r>
            <a:r>
              <a:rPr lang="en-GB" sz="1800" dirty="0">
                <a:solidFill>
                  <a:srgbClr val="FFFFFF"/>
                </a:solidFill>
              </a:rPr>
              <a:t> </a:t>
            </a:r>
            <a:r>
              <a:rPr lang="en-GB" sz="1800" dirty="0" err="1">
                <a:solidFill>
                  <a:srgbClr val="FFFFFF"/>
                </a:solidFill>
              </a:rPr>
              <a:t>ja</a:t>
            </a:r>
            <a:r>
              <a:rPr lang="en-GB" sz="1800" dirty="0">
                <a:solidFill>
                  <a:srgbClr val="FFFFFF"/>
                </a:solidFill>
              </a:rPr>
              <a:t> </a:t>
            </a:r>
            <a:r>
              <a:rPr lang="en-GB" sz="1800" dirty="0" err="1">
                <a:solidFill>
                  <a:srgbClr val="FFFFFF"/>
                </a:solidFill>
              </a:rPr>
              <a:t>heade</a:t>
            </a:r>
            <a:r>
              <a:rPr lang="en-GB" sz="1800" dirty="0">
                <a:solidFill>
                  <a:srgbClr val="FFFFFF"/>
                </a:solidFill>
              </a:rPr>
              <a:t> </a:t>
            </a:r>
            <a:r>
              <a:rPr lang="en-GB" sz="1800" dirty="0" err="1">
                <a:solidFill>
                  <a:srgbClr val="FFFFFF"/>
                </a:solidFill>
              </a:rPr>
              <a:t>kavatsustega</a:t>
            </a:r>
            <a:r>
              <a:rPr lang="en-GB" sz="1800" dirty="0">
                <a:solidFill>
                  <a:srgbClr val="FFFFFF"/>
                </a:solidFill>
              </a:rPr>
              <a:t>. </a:t>
            </a:r>
            <a:r>
              <a:rPr lang="en-GB" sz="1800" dirty="0" err="1">
                <a:solidFill>
                  <a:srgbClr val="FFFFFF"/>
                </a:solidFill>
              </a:rPr>
              <a:t>Tänapäeval</a:t>
            </a:r>
            <a:r>
              <a:rPr lang="en-GB" sz="1800" dirty="0">
                <a:solidFill>
                  <a:srgbClr val="FFFFFF"/>
                </a:solidFill>
              </a:rPr>
              <a:t> </a:t>
            </a:r>
            <a:r>
              <a:rPr lang="en-GB" sz="1800" dirty="0" err="1">
                <a:solidFill>
                  <a:srgbClr val="FFFFFF"/>
                </a:solidFill>
              </a:rPr>
              <a:t>seisavad</a:t>
            </a:r>
            <a:r>
              <a:rPr lang="en-GB" sz="1800" dirty="0">
                <a:solidFill>
                  <a:srgbClr val="FFFFFF"/>
                </a:solidFill>
              </a:rPr>
              <a:t> </a:t>
            </a:r>
            <a:r>
              <a:rPr lang="en-GB" sz="1800" dirty="0" err="1">
                <a:solidFill>
                  <a:srgbClr val="FFFFFF"/>
                </a:solidFill>
              </a:rPr>
              <a:t>õpetajad</a:t>
            </a:r>
            <a:r>
              <a:rPr lang="en-GB" sz="1800" dirty="0">
                <a:solidFill>
                  <a:srgbClr val="FFFFFF"/>
                </a:solidFill>
              </a:rPr>
              <a:t> </a:t>
            </a:r>
            <a:r>
              <a:rPr lang="en-GB" sz="1800" dirty="0" err="1">
                <a:solidFill>
                  <a:srgbClr val="FFFFFF"/>
                </a:solidFill>
              </a:rPr>
              <a:t>silmitsi</a:t>
            </a:r>
            <a:r>
              <a:rPr lang="en-GB" sz="1800" dirty="0">
                <a:solidFill>
                  <a:srgbClr val="FFFFFF"/>
                </a:solidFill>
              </a:rPr>
              <a:t> </a:t>
            </a:r>
            <a:r>
              <a:rPr lang="en-GB" sz="1800" dirty="0" err="1">
                <a:solidFill>
                  <a:srgbClr val="FFFFFF"/>
                </a:solidFill>
              </a:rPr>
              <a:t>keerulise</a:t>
            </a:r>
            <a:r>
              <a:rPr lang="en-GB" sz="1800" dirty="0">
                <a:solidFill>
                  <a:srgbClr val="FFFFFF"/>
                </a:solidFill>
              </a:rPr>
              <a:t> </a:t>
            </a:r>
            <a:r>
              <a:rPr lang="et-EE" sz="1800" dirty="0" smtClean="0">
                <a:solidFill>
                  <a:srgbClr val="FFFFFF"/>
                </a:solidFill>
              </a:rPr>
              <a:t>keskkonnaga</a:t>
            </a:r>
            <a:r>
              <a:rPr lang="en-GB" sz="1800" dirty="0" smtClean="0">
                <a:solidFill>
                  <a:srgbClr val="FFFFFF"/>
                </a:solidFill>
              </a:rPr>
              <a:t>, </a:t>
            </a:r>
            <a:r>
              <a:rPr lang="en-GB" sz="1800" dirty="0" err="1">
                <a:solidFill>
                  <a:srgbClr val="FFFFFF"/>
                </a:solidFill>
              </a:rPr>
              <a:t>mis</a:t>
            </a:r>
            <a:r>
              <a:rPr lang="en-GB" sz="1800" dirty="0">
                <a:solidFill>
                  <a:srgbClr val="FFFFFF"/>
                </a:solidFill>
              </a:rPr>
              <a:t> on </a:t>
            </a:r>
            <a:r>
              <a:rPr lang="en-GB" sz="1800" dirty="0" err="1">
                <a:solidFill>
                  <a:srgbClr val="FFFFFF"/>
                </a:solidFill>
              </a:rPr>
              <a:t>pidevas</a:t>
            </a:r>
            <a:r>
              <a:rPr lang="en-GB" sz="1800" dirty="0">
                <a:solidFill>
                  <a:srgbClr val="FFFFFF"/>
                </a:solidFill>
              </a:rPr>
              <a:t> </a:t>
            </a:r>
            <a:r>
              <a:rPr lang="en-GB" sz="1800" dirty="0" err="1">
                <a:solidFill>
                  <a:srgbClr val="FFFFFF"/>
                </a:solidFill>
              </a:rPr>
              <a:t>muutumises</a:t>
            </a:r>
            <a:r>
              <a:rPr lang="en-GB" sz="1800" dirty="0">
                <a:solidFill>
                  <a:srgbClr val="FFFFFF"/>
                </a:solidFill>
              </a:rPr>
              <a:t>. </a:t>
            </a:r>
            <a:r>
              <a:rPr lang="en-GB" sz="1800" dirty="0" err="1">
                <a:solidFill>
                  <a:srgbClr val="FFFFFF"/>
                </a:solidFill>
              </a:rPr>
              <a:t>Pidevalt</a:t>
            </a:r>
            <a:r>
              <a:rPr lang="en-GB" sz="1800" dirty="0">
                <a:solidFill>
                  <a:srgbClr val="FFFFFF"/>
                </a:solidFill>
              </a:rPr>
              <a:t> </a:t>
            </a:r>
            <a:r>
              <a:rPr lang="en-GB" sz="1800" dirty="0" err="1">
                <a:solidFill>
                  <a:srgbClr val="FFFFFF"/>
                </a:solidFill>
              </a:rPr>
              <a:t>muutuvat</a:t>
            </a:r>
            <a:r>
              <a:rPr lang="en-GB" sz="1800" dirty="0">
                <a:solidFill>
                  <a:srgbClr val="FFFFFF"/>
                </a:solidFill>
              </a:rPr>
              <a:t> </a:t>
            </a:r>
            <a:r>
              <a:rPr lang="en-GB" sz="1800" dirty="0" err="1">
                <a:solidFill>
                  <a:srgbClr val="FFFFFF"/>
                </a:solidFill>
              </a:rPr>
              <a:t>klassiruumi</a:t>
            </a:r>
            <a:r>
              <a:rPr lang="en-GB" sz="1800" dirty="0">
                <a:solidFill>
                  <a:srgbClr val="FFFFFF"/>
                </a:solidFill>
              </a:rPr>
              <a:t> </a:t>
            </a:r>
            <a:r>
              <a:rPr lang="en-GB" sz="1800" dirty="0" err="1">
                <a:solidFill>
                  <a:srgbClr val="FFFFFF"/>
                </a:solidFill>
              </a:rPr>
              <a:t>mõjutavad</a:t>
            </a:r>
            <a:r>
              <a:rPr lang="en-GB" sz="1800" dirty="0">
                <a:solidFill>
                  <a:srgbClr val="FFFFFF"/>
                </a:solidFill>
              </a:rPr>
              <a:t> </a:t>
            </a:r>
            <a:r>
              <a:rPr lang="en-GB" sz="1800" dirty="0" err="1">
                <a:solidFill>
                  <a:srgbClr val="FFFFFF"/>
                </a:solidFill>
              </a:rPr>
              <a:t>paljud</a:t>
            </a:r>
            <a:r>
              <a:rPr lang="en-GB" sz="1800" dirty="0">
                <a:solidFill>
                  <a:srgbClr val="FFFFFF"/>
                </a:solidFill>
              </a:rPr>
              <a:t> </a:t>
            </a:r>
            <a:r>
              <a:rPr lang="en-GB" sz="1800" dirty="0" err="1">
                <a:solidFill>
                  <a:srgbClr val="FFFFFF"/>
                </a:solidFill>
              </a:rPr>
              <a:t>tegurid</a:t>
            </a:r>
            <a:r>
              <a:rPr lang="en-GB" sz="1800" dirty="0">
                <a:solidFill>
                  <a:srgbClr val="FFFFFF"/>
                </a:solidFill>
              </a:rPr>
              <a:t>:</a:t>
            </a:r>
          </a:p>
        </p:txBody>
      </p:sp>
      <p:sp>
        <p:nvSpPr>
          <p:cNvPr id="6" name="Title 1">
            <a:extLst>
              <a:ext uri="{FF2B5EF4-FFF2-40B4-BE49-F238E27FC236}">
                <a16:creationId xmlns:a16="http://schemas.microsoft.com/office/drawing/2014/main" id="{59BFC70E-28E9-4FE5-A477-CF2AE5DAF5A9}"/>
              </a:ext>
            </a:extLst>
          </p:cNvPr>
          <p:cNvSpPr txBox="1">
            <a:spLocks/>
          </p:cNvSpPr>
          <p:nvPr/>
        </p:nvSpPr>
        <p:spPr>
          <a:xfrm>
            <a:off x="5547360" y="935989"/>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1.</a:t>
            </a:r>
            <a:endParaRPr lang="nl-NL" dirty="0">
              <a:solidFill>
                <a:srgbClr val="378FCD"/>
              </a:solidFill>
            </a:endParaRPr>
          </a:p>
        </p:txBody>
      </p:sp>
      <p:sp>
        <p:nvSpPr>
          <p:cNvPr id="7" name="Title 1">
            <a:extLst>
              <a:ext uri="{FF2B5EF4-FFF2-40B4-BE49-F238E27FC236}">
                <a16:creationId xmlns:a16="http://schemas.microsoft.com/office/drawing/2014/main" id="{71C0AEFD-73F7-4FAB-B46A-61D0E7DB85B6}"/>
              </a:ext>
            </a:extLst>
          </p:cNvPr>
          <p:cNvSpPr txBox="1">
            <a:spLocks/>
          </p:cNvSpPr>
          <p:nvPr/>
        </p:nvSpPr>
        <p:spPr>
          <a:xfrm>
            <a:off x="5547360" y="1854041"/>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2.</a:t>
            </a:r>
            <a:endParaRPr lang="nl-NL" dirty="0">
              <a:solidFill>
                <a:srgbClr val="378FCD"/>
              </a:solidFill>
            </a:endParaRPr>
          </a:p>
        </p:txBody>
      </p:sp>
      <p:sp>
        <p:nvSpPr>
          <p:cNvPr id="8" name="Title 1">
            <a:extLst>
              <a:ext uri="{FF2B5EF4-FFF2-40B4-BE49-F238E27FC236}">
                <a16:creationId xmlns:a16="http://schemas.microsoft.com/office/drawing/2014/main" id="{FD49373C-C83A-42AA-AE11-F25AB1717B72}"/>
              </a:ext>
            </a:extLst>
          </p:cNvPr>
          <p:cNvSpPr txBox="1">
            <a:spLocks/>
          </p:cNvSpPr>
          <p:nvPr/>
        </p:nvSpPr>
        <p:spPr>
          <a:xfrm>
            <a:off x="5537200" y="3627120"/>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4.</a:t>
            </a:r>
            <a:endParaRPr lang="nl-NL" dirty="0">
              <a:solidFill>
                <a:srgbClr val="378FCD"/>
              </a:solidFill>
            </a:endParaRPr>
          </a:p>
        </p:txBody>
      </p:sp>
      <p:sp>
        <p:nvSpPr>
          <p:cNvPr id="9" name="Title 1">
            <a:extLst>
              <a:ext uri="{FF2B5EF4-FFF2-40B4-BE49-F238E27FC236}">
                <a16:creationId xmlns:a16="http://schemas.microsoft.com/office/drawing/2014/main" id="{55AB3055-247E-4589-A7E2-6AF9CBA459A0}"/>
              </a:ext>
            </a:extLst>
          </p:cNvPr>
          <p:cNvSpPr txBox="1">
            <a:spLocks/>
          </p:cNvSpPr>
          <p:nvPr/>
        </p:nvSpPr>
        <p:spPr>
          <a:xfrm>
            <a:off x="5537200" y="2703987"/>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3.</a:t>
            </a:r>
            <a:endParaRPr lang="nl-NL" dirty="0">
              <a:solidFill>
                <a:srgbClr val="378FCD"/>
              </a:solidFill>
            </a:endParaRPr>
          </a:p>
        </p:txBody>
      </p:sp>
      <p:sp>
        <p:nvSpPr>
          <p:cNvPr id="10" name="Title 1">
            <a:extLst>
              <a:ext uri="{FF2B5EF4-FFF2-40B4-BE49-F238E27FC236}">
                <a16:creationId xmlns:a16="http://schemas.microsoft.com/office/drawing/2014/main" id="{9DF39C2C-BBC5-4466-A3D9-5C2016C64D1C}"/>
              </a:ext>
            </a:extLst>
          </p:cNvPr>
          <p:cNvSpPr txBox="1">
            <a:spLocks/>
          </p:cNvSpPr>
          <p:nvPr/>
        </p:nvSpPr>
        <p:spPr>
          <a:xfrm>
            <a:off x="5491480" y="4712334"/>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5.</a:t>
            </a:r>
            <a:endParaRPr lang="nl-NL" dirty="0">
              <a:solidFill>
                <a:srgbClr val="378FCD"/>
              </a:solidFill>
            </a:endParaRPr>
          </a:p>
        </p:txBody>
      </p:sp>
      <p:sp>
        <p:nvSpPr>
          <p:cNvPr id="11" name="Title 1">
            <a:extLst>
              <a:ext uri="{FF2B5EF4-FFF2-40B4-BE49-F238E27FC236}">
                <a16:creationId xmlns:a16="http://schemas.microsoft.com/office/drawing/2014/main" id="{47A0C9DC-0D86-42E3-B7B3-75E7447E7880}"/>
              </a:ext>
            </a:extLst>
          </p:cNvPr>
          <p:cNvSpPr txBox="1">
            <a:spLocks/>
          </p:cNvSpPr>
          <p:nvPr/>
        </p:nvSpPr>
        <p:spPr>
          <a:xfrm>
            <a:off x="175777" y="543561"/>
            <a:ext cx="13690600" cy="9210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t-EE" sz="2800" dirty="0" smtClean="0">
                <a:solidFill>
                  <a:srgbClr val="378FCD"/>
                </a:solidFill>
              </a:rPr>
              <a:t>4.1.</a:t>
            </a:r>
            <a:r>
              <a:rPr lang="nl-NL" sz="2800" dirty="0" smtClean="0">
                <a:solidFill>
                  <a:srgbClr val="378FCD"/>
                </a:solidFill>
              </a:rPr>
              <a:t> </a:t>
            </a:r>
            <a:r>
              <a:rPr lang="et-EE" sz="2800" dirty="0" smtClean="0">
                <a:solidFill>
                  <a:srgbClr val="378FCD"/>
                </a:solidFill>
              </a:rPr>
              <a:t>Taust</a:t>
            </a:r>
            <a:endParaRPr lang="nl-NL" sz="2800" dirty="0">
              <a:solidFill>
                <a:srgbClr val="378FCD"/>
              </a:solidFill>
            </a:endParaRPr>
          </a:p>
        </p:txBody>
      </p:sp>
    </p:spTree>
    <p:extLst>
      <p:ext uri="{BB962C8B-B14F-4D97-AF65-F5344CB8AC3E}">
        <p14:creationId xmlns:p14="http://schemas.microsoft.com/office/powerpoint/2010/main" val="3481863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7A0C9DC-0D86-42E3-B7B3-75E7447E7880}"/>
              </a:ext>
            </a:extLst>
          </p:cNvPr>
          <p:cNvSpPr txBox="1">
            <a:spLocks/>
          </p:cNvSpPr>
          <p:nvPr/>
        </p:nvSpPr>
        <p:spPr>
          <a:xfrm>
            <a:off x="2132847" y="61835"/>
            <a:ext cx="78112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t-EE" sz="2800" dirty="0" smtClean="0">
                <a:solidFill>
                  <a:srgbClr val="378FCD"/>
                </a:solidFill>
              </a:rPr>
              <a:t>4.2. Aeg eneseanalüüsiks</a:t>
            </a:r>
            <a:endParaRPr lang="nl-NL" sz="2800" dirty="0">
              <a:solidFill>
                <a:srgbClr val="378FCD"/>
              </a:solidFill>
            </a:endParaRPr>
          </a:p>
        </p:txBody>
      </p:sp>
      <p:sp>
        <p:nvSpPr>
          <p:cNvPr id="12" name="Thought Bubble: Cloud 11">
            <a:extLst>
              <a:ext uri="{FF2B5EF4-FFF2-40B4-BE49-F238E27FC236}">
                <a16:creationId xmlns:a16="http://schemas.microsoft.com/office/drawing/2014/main" id="{CA9F39EF-0748-41C6-AD9B-F59A4E5EAFCF}"/>
              </a:ext>
            </a:extLst>
          </p:cNvPr>
          <p:cNvSpPr/>
          <p:nvPr/>
        </p:nvSpPr>
        <p:spPr>
          <a:xfrm rot="1667474">
            <a:off x="739054" y="84382"/>
            <a:ext cx="1404292" cy="1083559"/>
          </a:xfrm>
          <a:prstGeom prst="cloudCallout">
            <a:avLst>
              <a:gd name="adj1" fmla="val -30856"/>
              <a:gd name="adj2" fmla="val 76985"/>
            </a:avLst>
          </a:prstGeom>
          <a:solidFill>
            <a:schemeClr val="bg1"/>
          </a:solidFill>
          <a:ln>
            <a:solidFill>
              <a:srgbClr val="37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7406CDB-8DA5-4171-9428-4C99314941D5}"/>
              </a:ext>
            </a:extLst>
          </p:cNvPr>
          <p:cNvSpPr txBox="1"/>
          <p:nvPr/>
        </p:nvSpPr>
        <p:spPr>
          <a:xfrm>
            <a:off x="0" y="1832875"/>
            <a:ext cx="6324600" cy="646331"/>
          </a:xfrm>
          <a:prstGeom prst="rect">
            <a:avLst/>
          </a:prstGeom>
          <a:solidFill>
            <a:srgbClr val="378FCD"/>
          </a:solidFill>
          <a:ln>
            <a:solidFill>
              <a:srgbClr val="378FCD"/>
            </a:solidFill>
          </a:ln>
        </p:spPr>
        <p:txBody>
          <a:bodyPr wrap="square">
            <a:spAutoFit/>
          </a:bodyPr>
          <a:lstStyle/>
          <a:p>
            <a:r>
              <a:rPr lang="en-GB" b="1" dirty="0" err="1">
                <a:solidFill>
                  <a:srgbClr val="FFFFFF"/>
                </a:solidFill>
              </a:rPr>
              <a:t>Kas</a:t>
            </a:r>
            <a:r>
              <a:rPr lang="en-GB" b="1" dirty="0">
                <a:solidFill>
                  <a:srgbClr val="FFFFFF"/>
                </a:solidFill>
              </a:rPr>
              <a:t> </a:t>
            </a:r>
            <a:r>
              <a:rPr lang="en-GB" b="1" dirty="0" err="1">
                <a:solidFill>
                  <a:srgbClr val="FFFFFF"/>
                </a:solidFill>
              </a:rPr>
              <a:t>te</a:t>
            </a:r>
            <a:r>
              <a:rPr lang="en-GB" b="1" dirty="0">
                <a:solidFill>
                  <a:srgbClr val="FFFFFF"/>
                </a:solidFill>
              </a:rPr>
              <a:t> </a:t>
            </a:r>
            <a:r>
              <a:rPr lang="en-GB" b="1" dirty="0" err="1">
                <a:solidFill>
                  <a:srgbClr val="FFFFFF"/>
                </a:solidFill>
              </a:rPr>
              <a:t>leiate</a:t>
            </a:r>
            <a:r>
              <a:rPr lang="en-GB" b="1" dirty="0">
                <a:solidFill>
                  <a:srgbClr val="FFFFFF"/>
                </a:solidFill>
              </a:rPr>
              <a:t> </a:t>
            </a:r>
            <a:r>
              <a:rPr lang="en-GB" b="1" dirty="0" err="1">
                <a:solidFill>
                  <a:srgbClr val="FFFFFF"/>
                </a:solidFill>
              </a:rPr>
              <a:t>mõnda</a:t>
            </a:r>
            <a:r>
              <a:rPr lang="en-GB" b="1" dirty="0">
                <a:solidFill>
                  <a:srgbClr val="FFFFFF"/>
                </a:solidFill>
              </a:rPr>
              <a:t> </a:t>
            </a:r>
            <a:r>
              <a:rPr lang="en-GB" b="1" dirty="0" err="1">
                <a:solidFill>
                  <a:srgbClr val="FFFFFF"/>
                </a:solidFill>
              </a:rPr>
              <a:t>neist</a:t>
            </a:r>
            <a:r>
              <a:rPr lang="en-GB" b="1" dirty="0">
                <a:solidFill>
                  <a:srgbClr val="FFFFFF"/>
                </a:solidFill>
              </a:rPr>
              <a:t> </a:t>
            </a:r>
            <a:r>
              <a:rPr lang="en-GB" b="1" dirty="0" err="1">
                <a:solidFill>
                  <a:srgbClr val="FFFFFF"/>
                </a:solidFill>
              </a:rPr>
              <a:t>teguritest</a:t>
            </a:r>
            <a:r>
              <a:rPr lang="en-GB" b="1" dirty="0">
                <a:solidFill>
                  <a:srgbClr val="FFFFFF"/>
                </a:solidFill>
              </a:rPr>
              <a:t> </a:t>
            </a:r>
            <a:r>
              <a:rPr lang="en-GB" b="1" dirty="0" err="1">
                <a:solidFill>
                  <a:srgbClr val="FFFFFF"/>
                </a:solidFill>
              </a:rPr>
              <a:t>oma</a:t>
            </a:r>
            <a:r>
              <a:rPr lang="en-GB" b="1" dirty="0">
                <a:solidFill>
                  <a:srgbClr val="FFFFFF"/>
                </a:solidFill>
              </a:rPr>
              <a:t> </a:t>
            </a:r>
            <a:r>
              <a:rPr lang="en-GB" b="1" dirty="0" err="1">
                <a:solidFill>
                  <a:srgbClr val="FFFFFF"/>
                </a:solidFill>
              </a:rPr>
              <a:t>klassiruumis</a:t>
            </a:r>
            <a:r>
              <a:rPr lang="en-GB" b="1" dirty="0">
                <a:solidFill>
                  <a:srgbClr val="FFFFFF"/>
                </a:solidFill>
              </a:rPr>
              <a:t>? </a:t>
            </a:r>
            <a:r>
              <a:rPr lang="en-GB" b="1" dirty="0" err="1">
                <a:solidFill>
                  <a:srgbClr val="FFFFFF"/>
                </a:solidFill>
              </a:rPr>
              <a:t>Palun</a:t>
            </a:r>
            <a:r>
              <a:rPr lang="en-GB" b="1" dirty="0">
                <a:solidFill>
                  <a:srgbClr val="FFFFFF"/>
                </a:solidFill>
              </a:rPr>
              <a:t> </a:t>
            </a:r>
            <a:r>
              <a:rPr lang="en-GB" b="1" dirty="0" err="1">
                <a:solidFill>
                  <a:srgbClr val="FFFFFF"/>
                </a:solidFill>
              </a:rPr>
              <a:t>jagage</a:t>
            </a:r>
            <a:r>
              <a:rPr lang="en-GB" b="1" dirty="0">
                <a:solidFill>
                  <a:srgbClr val="FFFFFF"/>
                </a:solidFill>
              </a:rPr>
              <a:t> </a:t>
            </a:r>
            <a:r>
              <a:rPr lang="en-GB" b="1" dirty="0" err="1">
                <a:solidFill>
                  <a:srgbClr val="FFFFFF"/>
                </a:solidFill>
              </a:rPr>
              <a:t>meiega</a:t>
            </a:r>
            <a:r>
              <a:rPr lang="en-GB" b="1" dirty="0">
                <a:solidFill>
                  <a:srgbClr val="FFFFFF"/>
                </a:solidFill>
              </a:rPr>
              <a:t> </a:t>
            </a:r>
            <a:r>
              <a:rPr lang="en-GB" b="1" dirty="0" err="1">
                <a:solidFill>
                  <a:srgbClr val="FFFFFF"/>
                </a:solidFill>
              </a:rPr>
              <a:t>oma</a:t>
            </a:r>
            <a:r>
              <a:rPr lang="en-GB" b="1" dirty="0">
                <a:solidFill>
                  <a:srgbClr val="FFFFFF"/>
                </a:solidFill>
              </a:rPr>
              <a:t> </a:t>
            </a:r>
            <a:r>
              <a:rPr lang="en-GB" b="1" dirty="0" err="1">
                <a:solidFill>
                  <a:srgbClr val="FFFFFF"/>
                </a:solidFill>
              </a:rPr>
              <a:t>näiteid</a:t>
            </a:r>
            <a:endParaRPr lang="en-GB" b="1" dirty="0">
              <a:solidFill>
                <a:srgbClr val="FFFFFF"/>
              </a:solidFill>
              <a:effectLst/>
            </a:endParaRPr>
          </a:p>
        </p:txBody>
      </p:sp>
      <p:cxnSp>
        <p:nvCxnSpPr>
          <p:cNvPr id="17" name="Straight Connector 16">
            <a:extLst>
              <a:ext uri="{FF2B5EF4-FFF2-40B4-BE49-F238E27FC236}">
                <a16:creationId xmlns:a16="http://schemas.microsoft.com/office/drawing/2014/main" id="{17A49CF0-8437-4101-A903-5C1A23BEB341}"/>
              </a:ext>
            </a:extLst>
          </p:cNvPr>
          <p:cNvCxnSpPr/>
          <p:nvPr/>
        </p:nvCxnSpPr>
        <p:spPr>
          <a:xfrm>
            <a:off x="3162300" y="3848100"/>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C7E51D3-F281-4961-8605-F88917178A38}"/>
              </a:ext>
            </a:extLst>
          </p:cNvPr>
          <p:cNvCxnSpPr/>
          <p:nvPr/>
        </p:nvCxnSpPr>
        <p:spPr>
          <a:xfrm>
            <a:off x="3162300" y="4819650"/>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5798DC6B-573F-46E6-A876-77513E83F0F3}"/>
              </a:ext>
            </a:extLst>
          </p:cNvPr>
          <p:cNvCxnSpPr/>
          <p:nvPr/>
        </p:nvCxnSpPr>
        <p:spPr>
          <a:xfrm>
            <a:off x="3162300" y="5343525"/>
            <a:ext cx="6477000" cy="0"/>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A9B11D59-E918-4591-ADB9-C1B12A5683B7}"/>
              </a:ext>
            </a:extLst>
          </p:cNvPr>
          <p:cNvSpPr txBox="1"/>
          <p:nvPr/>
        </p:nvSpPr>
        <p:spPr>
          <a:xfrm>
            <a:off x="4195762" y="1787995"/>
            <a:ext cx="7477125" cy="2600325"/>
          </a:xfrm>
          <a:prstGeom prst="rect">
            <a:avLst/>
          </a:prstGeom>
          <a:noFill/>
        </p:spPr>
        <p:txBody>
          <a:bodyPr wrap="square" rtlCol="0">
            <a:spAutoFit/>
          </a:bodyPr>
          <a:lstStyle/>
          <a:p>
            <a:endParaRPr lang="en-GB" dirty="0"/>
          </a:p>
        </p:txBody>
      </p:sp>
      <p:cxnSp>
        <p:nvCxnSpPr>
          <p:cNvPr id="23" name="Straight Connector 22">
            <a:extLst>
              <a:ext uri="{FF2B5EF4-FFF2-40B4-BE49-F238E27FC236}">
                <a16:creationId xmlns:a16="http://schemas.microsoft.com/office/drawing/2014/main" id="{870F97F9-CDA4-4903-82D9-A930F615C24E}"/>
              </a:ext>
            </a:extLst>
          </p:cNvPr>
          <p:cNvCxnSpPr/>
          <p:nvPr/>
        </p:nvCxnSpPr>
        <p:spPr>
          <a:xfrm>
            <a:off x="3162300" y="4314825"/>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F9C43BE-00AC-4286-897C-5A11C717CBA6}"/>
              </a:ext>
            </a:extLst>
          </p:cNvPr>
          <p:cNvCxnSpPr/>
          <p:nvPr/>
        </p:nvCxnSpPr>
        <p:spPr>
          <a:xfrm>
            <a:off x="3162300" y="3333750"/>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4A1B3B48-81DC-4D3B-A0E5-8C3FDDDBCFE3}"/>
              </a:ext>
            </a:extLst>
          </p:cNvPr>
          <p:cNvCxnSpPr/>
          <p:nvPr/>
        </p:nvCxnSpPr>
        <p:spPr>
          <a:xfrm>
            <a:off x="3162300" y="5876925"/>
            <a:ext cx="6477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0797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ED3E-30FA-41C7-BD1B-3AB0EE5FFFCC}"/>
              </a:ext>
            </a:extLst>
          </p:cNvPr>
          <p:cNvSpPr>
            <a:spLocks noGrp="1"/>
          </p:cNvSpPr>
          <p:nvPr>
            <p:ph type="title"/>
          </p:nvPr>
        </p:nvSpPr>
        <p:spPr>
          <a:xfrm>
            <a:off x="1031009" y="365125"/>
            <a:ext cx="10515600" cy="1325563"/>
          </a:xfrm>
        </p:spPr>
        <p:txBody>
          <a:bodyPr/>
          <a:lstStyle/>
          <a:p>
            <a:r>
              <a:rPr lang="en-GB" dirty="0" err="1"/>
              <a:t>Viidete</a:t>
            </a:r>
            <a:r>
              <a:rPr lang="en-GB" dirty="0"/>
              <a:t> </a:t>
            </a:r>
            <a:r>
              <a:rPr lang="en-GB" dirty="0" err="1"/>
              <a:t>loetelu</a:t>
            </a:r>
            <a:r>
              <a:rPr lang="en-GB" dirty="0"/>
              <a:t> </a:t>
            </a:r>
            <a:r>
              <a:rPr lang="en-GB" dirty="0" err="1"/>
              <a:t>ja</a:t>
            </a:r>
            <a:r>
              <a:rPr lang="en-GB" dirty="0"/>
              <a:t> </a:t>
            </a:r>
            <a:r>
              <a:rPr lang="en-GB" dirty="0" err="1"/>
              <a:t>lisalugemine</a:t>
            </a:r>
            <a:endParaRPr lang="nl-NL" dirty="0"/>
          </a:p>
        </p:txBody>
      </p:sp>
      <p:sp>
        <p:nvSpPr>
          <p:cNvPr id="3" name="Content Placeholder 2">
            <a:extLst>
              <a:ext uri="{FF2B5EF4-FFF2-40B4-BE49-F238E27FC236}">
                <a16:creationId xmlns:a16="http://schemas.microsoft.com/office/drawing/2014/main" id="{EB77659D-2AD8-4529-B848-2CC222CA124E}"/>
              </a:ext>
            </a:extLst>
          </p:cNvPr>
          <p:cNvSpPr>
            <a:spLocks noGrp="1"/>
          </p:cNvSpPr>
          <p:nvPr>
            <p:ph idx="1"/>
          </p:nvPr>
        </p:nvSpPr>
        <p:spPr>
          <a:xfrm>
            <a:off x="645391" y="1690688"/>
            <a:ext cx="10901218" cy="4630593"/>
          </a:xfrm>
        </p:spPr>
        <p:txBody>
          <a:bodyPr>
            <a:normAutofit fontScale="92500"/>
          </a:bodyPr>
          <a:lstStyle/>
          <a:p>
            <a:pPr marL="457200" lvl="1" indent="0">
              <a:lnSpc>
                <a:spcPct val="115000"/>
              </a:lnSpc>
              <a:buNone/>
            </a:pPr>
            <a:r>
              <a:rPr lang="en-GB" sz="1000" dirty="0">
                <a:solidFill>
                  <a:schemeClr val="bg1"/>
                </a:solidFill>
                <a:ea typeface="Corbel" panose="020B0503020204020204" pitchFamily="34" charset="0"/>
                <a:cs typeface="Calibri Light" panose="020F0302020204030204" pitchFamily="34" charset="0"/>
              </a:rPr>
              <a:t>L. Mei </a:t>
            </a:r>
            <a:r>
              <a:rPr lang="en-GB" sz="1000" dirty="0" err="1">
                <a:solidFill>
                  <a:schemeClr val="bg1"/>
                </a:solidFill>
                <a:ea typeface="Corbel" panose="020B0503020204020204" pitchFamily="34" charset="0"/>
                <a:cs typeface="Calibri Light" panose="020F0302020204030204" pitchFamily="34" charset="0"/>
              </a:rPr>
              <a:t>Ph’ng</a:t>
            </a:r>
            <a:r>
              <a:rPr lang="en-GB" sz="1000" dirty="0">
                <a:solidFill>
                  <a:schemeClr val="bg1"/>
                </a:solidFill>
                <a:ea typeface="Corbel" panose="020B0503020204020204" pitchFamily="34" charset="0"/>
                <a:cs typeface="Calibri Light" panose="020F0302020204030204" pitchFamily="34" charset="0"/>
              </a:rPr>
              <a:t>, "Teaching Styles, Learning Styles and the ESP Classroom," MATEC Web Conf., vol. 150, pp. 5082, 2018</a:t>
            </a:r>
          </a:p>
          <a:p>
            <a:pPr marL="457200" lvl="1" indent="0">
              <a:lnSpc>
                <a:spcPct val="115000"/>
              </a:lnSpc>
              <a:buNone/>
            </a:pPr>
            <a:endParaRPr lang="en-GB" sz="1000" dirty="0">
              <a:solidFill>
                <a:schemeClr val="bg1"/>
              </a:solidFill>
              <a:ea typeface="Corbel" panose="020B0503020204020204" pitchFamily="34" charset="0"/>
              <a:cs typeface="Calibri Light" panose="020F0302020204030204" pitchFamily="34" charset="0"/>
            </a:endParaRPr>
          </a:p>
          <a:p>
            <a:pPr marL="457200" lvl="1" indent="0">
              <a:lnSpc>
                <a:spcPct val="115000"/>
              </a:lnSpc>
              <a:buNone/>
            </a:pPr>
            <a:r>
              <a:rPr lang="en-GB" sz="1000" dirty="0">
                <a:solidFill>
                  <a:schemeClr val="bg1"/>
                </a:solidFill>
                <a:ea typeface="Corbel" panose="020B0503020204020204" pitchFamily="34" charset="0"/>
                <a:cs typeface="Calibri Light" panose="020F0302020204030204" pitchFamily="34" charset="0"/>
              </a:rPr>
              <a:t>Chetty, Nithya &amp; </a:t>
            </a:r>
            <a:r>
              <a:rPr lang="en-GB" sz="1000" dirty="0" err="1">
                <a:solidFill>
                  <a:schemeClr val="bg1"/>
                </a:solidFill>
                <a:ea typeface="Corbel" panose="020B0503020204020204" pitchFamily="34" charset="0"/>
                <a:cs typeface="Calibri Light" panose="020F0302020204030204" pitchFamily="34" charset="0"/>
              </a:rPr>
              <a:t>Handayani</a:t>
            </a:r>
            <a:r>
              <a:rPr lang="en-GB" sz="1000" dirty="0">
                <a:solidFill>
                  <a:schemeClr val="bg1"/>
                </a:solidFill>
                <a:ea typeface="Corbel" panose="020B0503020204020204" pitchFamily="34" charset="0"/>
                <a:cs typeface="Calibri Light" panose="020F0302020204030204" pitchFamily="34" charset="0"/>
              </a:rPr>
              <a:t>, Lina &amp; </a:t>
            </a:r>
            <a:r>
              <a:rPr lang="en-GB" sz="1000" dirty="0" err="1">
                <a:solidFill>
                  <a:schemeClr val="bg1"/>
                </a:solidFill>
                <a:ea typeface="Corbel" panose="020B0503020204020204" pitchFamily="34" charset="0"/>
                <a:cs typeface="Calibri Light" panose="020F0302020204030204" pitchFamily="34" charset="0"/>
              </a:rPr>
              <a:t>Sahabudin</a:t>
            </a:r>
            <a:r>
              <a:rPr lang="en-GB" sz="1000" dirty="0">
                <a:solidFill>
                  <a:schemeClr val="bg1"/>
                </a:solidFill>
                <a:ea typeface="Corbel" panose="020B0503020204020204" pitchFamily="34" charset="0"/>
                <a:cs typeface="Calibri Light" panose="020F0302020204030204" pitchFamily="34" charset="0"/>
              </a:rPr>
              <a:t>, Noor &amp; Ali, </a:t>
            </a:r>
            <a:r>
              <a:rPr lang="en-GB" sz="1000" dirty="0" err="1">
                <a:solidFill>
                  <a:schemeClr val="bg1"/>
                </a:solidFill>
                <a:ea typeface="Corbel" panose="020B0503020204020204" pitchFamily="34" charset="0"/>
                <a:cs typeface="Calibri Light" panose="020F0302020204030204" pitchFamily="34" charset="0"/>
              </a:rPr>
              <a:t>Zuraina</a:t>
            </a:r>
            <a:r>
              <a:rPr lang="en-GB" sz="1000" dirty="0">
                <a:solidFill>
                  <a:schemeClr val="bg1"/>
                </a:solidFill>
                <a:ea typeface="Corbel" panose="020B0503020204020204" pitchFamily="34" charset="0"/>
                <a:cs typeface="Calibri Light" panose="020F0302020204030204" pitchFamily="34" charset="0"/>
              </a:rPr>
              <a:t> &amp; Hamzah, </a:t>
            </a:r>
            <a:r>
              <a:rPr lang="en-GB" sz="1000" dirty="0" err="1">
                <a:solidFill>
                  <a:schemeClr val="bg1"/>
                </a:solidFill>
                <a:ea typeface="Corbel" panose="020B0503020204020204" pitchFamily="34" charset="0"/>
                <a:cs typeface="Calibri Light" panose="020F0302020204030204" pitchFamily="34" charset="0"/>
              </a:rPr>
              <a:t>Norhasyimah</a:t>
            </a:r>
            <a:r>
              <a:rPr lang="en-GB" sz="1000" dirty="0">
                <a:solidFill>
                  <a:schemeClr val="bg1"/>
                </a:solidFill>
                <a:ea typeface="Corbel" panose="020B0503020204020204" pitchFamily="34" charset="0"/>
                <a:cs typeface="Calibri Light" panose="020F0302020204030204" pitchFamily="34" charset="0"/>
              </a:rPr>
              <a:t> &amp; Kasim, </a:t>
            </a:r>
            <a:r>
              <a:rPr lang="en-GB" sz="1000" dirty="0" err="1">
                <a:solidFill>
                  <a:schemeClr val="bg1"/>
                </a:solidFill>
                <a:ea typeface="Corbel" panose="020B0503020204020204" pitchFamily="34" charset="0"/>
                <a:cs typeface="Calibri Light" panose="020F0302020204030204" pitchFamily="34" charset="0"/>
              </a:rPr>
              <a:t>Shahreen</a:t>
            </a:r>
            <a:r>
              <a:rPr lang="en-GB" sz="1000" dirty="0">
                <a:solidFill>
                  <a:schemeClr val="bg1"/>
                </a:solidFill>
                <a:ea typeface="Corbel" panose="020B0503020204020204" pitchFamily="34" charset="0"/>
                <a:cs typeface="Calibri Light" panose="020F0302020204030204" pitchFamily="34" charset="0"/>
              </a:rPr>
              <a:t>. (2019). Learning styles and teaching styles determine students’ academic performances. International Journal of Evaluation and Research in Education (IJERE). 8. 610.10.11591/ijere.v8i4.20345. </a:t>
            </a:r>
            <a:r>
              <a:rPr lang="en-GB" sz="1000" dirty="0">
                <a:solidFill>
                  <a:schemeClr val="bg1"/>
                </a:solidFill>
                <a:ea typeface="Corbel" panose="020B0503020204020204" pitchFamily="34" charset="0"/>
                <a:cs typeface="Times New Roman" panose="02020603050405020304" pitchFamily="18" charset="0"/>
              </a:rPr>
              <a:t>Retrieved </a:t>
            </a:r>
            <a:r>
              <a:rPr lang="en-GB" sz="1000" dirty="0" smtClean="0">
                <a:solidFill>
                  <a:schemeClr val="bg1"/>
                </a:solidFill>
                <a:ea typeface="Corbel" panose="020B0503020204020204" pitchFamily="34" charset="0"/>
                <a:cs typeface="Times New Roman" panose="02020603050405020304" pitchFamily="18" charset="0"/>
              </a:rPr>
              <a:t>fro</a:t>
            </a:r>
            <a:r>
              <a:rPr lang="en-US" sz="1000" dirty="0" smtClean="0">
                <a:solidFill>
                  <a:schemeClr val="bg1"/>
                </a:solidFill>
                <a:ea typeface="Corbel" panose="020B0503020204020204" pitchFamily="34" charset="0"/>
                <a:cs typeface="Times New Roman" panose="02020603050405020304" pitchFamily="18" charset="0"/>
                <a:hlinkClick r:id="rId2">
                  <a:extLst>
                    <a:ext uri="{A12FA001-AC4F-418D-AE19-62706E023703}">
                      <ahyp:hlinkClr xmlns="" xmlns:ahyp="http://schemas.microsoft.com/office/drawing/2018/hyperlinkcolor" val="tx"/>
                    </a:ext>
                  </a:extLst>
                </a:hlinkClick>
              </a:rPr>
              <a:t>m</a:t>
            </a:r>
            <a:r>
              <a:rPr lang="en-US" sz="1000" dirty="0" smtClean="0">
                <a:solidFill>
                  <a:schemeClr val="bg1"/>
                </a:solidFill>
                <a:ea typeface="Corbel" panose="020B0503020204020204" pitchFamily="34" charset="0"/>
                <a:cs typeface="Times New Roman" panose="02020603050405020304" pitchFamily="18" charset="0"/>
              </a:rPr>
              <a:t>: </a:t>
            </a:r>
            <a:r>
              <a:rPr lang="en-GB" sz="1000" u="sng" dirty="0" smtClean="0">
                <a:solidFill>
                  <a:schemeClr val="bg1"/>
                </a:solidFill>
                <a:ea typeface="Corbel" panose="020B0503020204020204" pitchFamily="34" charset="0"/>
                <a:cs typeface="Calibri Light" panose="020F0302020204030204" pitchFamily="34" charset="0"/>
                <a:hlinkClick r:id="rId2">
                  <a:extLst>
                    <a:ext uri="{A12FA001-AC4F-418D-AE19-62706E023703}">
                      <ahyp:hlinkClr xmlns="" xmlns:ahyp="http://schemas.microsoft.com/office/drawing/2018/hyperlinkcolor" val="tx"/>
                    </a:ext>
                  </a:extLst>
                </a:hlinkClick>
              </a:rPr>
              <a:t>https</a:t>
            </a:r>
            <a:r>
              <a:rPr lang="en-GB" sz="1000" u="sng" dirty="0">
                <a:solidFill>
                  <a:schemeClr val="bg1"/>
                </a:solidFill>
                <a:ea typeface="Corbel" panose="020B0503020204020204" pitchFamily="34" charset="0"/>
                <a:cs typeface="Calibri Light" panose="020F0302020204030204" pitchFamily="34" charset="0"/>
                <a:hlinkClick r:id="rId2">
                  <a:extLst>
                    <a:ext uri="{A12FA001-AC4F-418D-AE19-62706E023703}">
                      <ahyp:hlinkClr xmlns="" xmlns:ahyp="http://schemas.microsoft.com/office/drawing/2018/hyperlinkcolor" val="tx"/>
                    </a:ext>
                  </a:extLst>
                </a:hlinkClick>
              </a:rPr>
              <a:t>://files.eric.ed.gov/fulltext/EJ1238274.pdf</a:t>
            </a:r>
            <a:r>
              <a:rPr lang="en-GB" sz="1000" dirty="0">
                <a:solidFill>
                  <a:schemeClr val="bg1"/>
                </a:solidFill>
                <a:ea typeface="Corbel" panose="020B0503020204020204" pitchFamily="34" charset="0"/>
                <a:cs typeface="Calibri Light" panose="020F0302020204030204" pitchFamily="34" charset="0"/>
              </a:rPr>
              <a:t> </a:t>
            </a:r>
          </a:p>
          <a:p>
            <a:pPr marL="457200" lvl="1" indent="0">
              <a:lnSpc>
                <a:spcPct val="115000"/>
              </a:lnSpc>
              <a:buNone/>
            </a:pPr>
            <a:endParaRPr lang="en-GB" sz="1000" dirty="0">
              <a:solidFill>
                <a:schemeClr val="bg1"/>
              </a:solidFill>
              <a:ea typeface="Corbel" panose="020B0503020204020204" pitchFamily="34" charset="0"/>
              <a:cs typeface="Calibri Light" panose="020F0302020204030204" pitchFamily="34" charset="0"/>
            </a:endParaRPr>
          </a:p>
          <a:p>
            <a:pPr marL="457200" lvl="1" indent="0">
              <a:lnSpc>
                <a:spcPct val="115000"/>
              </a:lnSpc>
              <a:buNone/>
            </a:pPr>
            <a:r>
              <a:rPr lang="en-US" sz="1000" dirty="0">
                <a:solidFill>
                  <a:schemeClr val="bg1"/>
                </a:solidFill>
                <a:cs typeface="Calibri Light" panose="020F0302020204030204" pitchFamily="34" charset="0"/>
              </a:rPr>
              <a:t>View Sonic, The 8 Learning Styles, (2020), </a:t>
            </a:r>
            <a:r>
              <a:rPr lang="en-GB" sz="1000" dirty="0">
                <a:solidFill>
                  <a:schemeClr val="bg1"/>
                </a:solidFill>
                <a:ea typeface="Corbel" panose="020B0503020204020204" pitchFamily="34" charset="0"/>
                <a:cs typeface="Times New Roman" panose="02020603050405020304" pitchFamily="18" charset="0"/>
              </a:rPr>
              <a:t>Retrieved </a:t>
            </a:r>
            <a:r>
              <a:rPr lang="en-GB" sz="1000" dirty="0" smtClean="0">
                <a:solidFill>
                  <a:schemeClr val="bg1"/>
                </a:solidFill>
                <a:ea typeface="Corbel" panose="020B0503020204020204" pitchFamily="34" charset="0"/>
                <a:cs typeface="Times New Roman" panose="02020603050405020304" pitchFamily="18" charset="0"/>
              </a:rPr>
              <a:t>from: </a:t>
            </a:r>
            <a:r>
              <a:rPr lang="nl-NL" sz="1000" dirty="0" smtClean="0">
                <a:solidFill>
                  <a:schemeClr val="bg1"/>
                </a:solidFill>
                <a:cs typeface="Calibri Light" panose="020F0302020204030204" pitchFamily="34" charset="0"/>
                <a:hlinkClick r:id="rId3">
                  <a:extLst>
                    <a:ext uri="{A12FA001-AC4F-418D-AE19-62706E023703}">
                      <ahyp:hlinkClr xmlns="" xmlns:ahyp="http://schemas.microsoft.com/office/drawing/2018/hyperlinkcolor" val="tx"/>
                    </a:ext>
                  </a:extLst>
                </a:hlinkClick>
              </a:rPr>
              <a:t>https</a:t>
            </a:r>
            <a:r>
              <a:rPr lang="nl-NL" sz="1000" dirty="0">
                <a:solidFill>
                  <a:schemeClr val="bg1"/>
                </a:solidFill>
                <a:cs typeface="Calibri Light" panose="020F0302020204030204" pitchFamily="34" charset="0"/>
                <a:hlinkClick r:id="rId3">
                  <a:extLst>
                    <a:ext uri="{A12FA001-AC4F-418D-AE19-62706E023703}">
                      <ahyp:hlinkClr xmlns="" xmlns:ahyp="http://schemas.microsoft.com/office/drawing/2018/hyperlinkcolor" val="tx"/>
                    </a:ext>
                  </a:extLst>
                </a:hlinkClick>
              </a:rPr>
              <a:t>://www.viewsonic.com/library/education/the-8-learning-styles/</a:t>
            </a:r>
            <a:r>
              <a:rPr lang="nl-NL" sz="1000" dirty="0">
                <a:solidFill>
                  <a:schemeClr val="bg1"/>
                </a:solidFill>
                <a:cs typeface="Calibri Light" panose="020F0302020204030204" pitchFamily="34" charset="0"/>
              </a:rPr>
              <a:t> </a:t>
            </a:r>
          </a:p>
          <a:p>
            <a:pPr marL="457200" lvl="1" indent="0">
              <a:lnSpc>
                <a:spcPct val="115000"/>
              </a:lnSpc>
              <a:buNone/>
            </a:pPr>
            <a:endParaRPr lang="nl-NL" sz="1000" dirty="0">
              <a:solidFill>
                <a:schemeClr val="bg1"/>
              </a:solidFill>
              <a:effectLst/>
              <a:ea typeface="Corbel" panose="020B0503020204020204" pitchFamily="34" charset="0"/>
              <a:cs typeface="Calibri Light" panose="020F0302020204030204" pitchFamily="34" charset="0"/>
            </a:endParaRPr>
          </a:p>
          <a:p>
            <a:pPr marL="457200" lvl="1" indent="0">
              <a:lnSpc>
                <a:spcPct val="115000"/>
              </a:lnSpc>
              <a:buNone/>
            </a:pPr>
            <a:r>
              <a:rPr lang="en-GB" sz="1000" dirty="0">
                <a:solidFill>
                  <a:schemeClr val="bg1"/>
                </a:solidFill>
                <a:effectLst/>
                <a:ea typeface="Corbel" panose="020B0503020204020204" pitchFamily="34" charset="0"/>
                <a:cs typeface="Calibri Light" panose="020F0302020204030204" pitchFamily="34" charset="0"/>
              </a:rPr>
              <a:t>Deb Peterson, The Learning Styles Controversy - Arguments For and Against, </a:t>
            </a:r>
            <a:r>
              <a:rPr lang="en-GB" sz="1000" dirty="0" err="1">
                <a:solidFill>
                  <a:schemeClr val="bg1"/>
                </a:solidFill>
                <a:effectLst/>
                <a:ea typeface="Corbel" panose="020B0503020204020204" pitchFamily="34" charset="0"/>
                <a:cs typeface="Calibri Light" panose="020F0302020204030204" pitchFamily="34" charset="0"/>
              </a:rPr>
              <a:t>Thought.Co</a:t>
            </a:r>
            <a:r>
              <a:rPr lang="en-GB" sz="1000" dirty="0">
                <a:solidFill>
                  <a:schemeClr val="bg1"/>
                </a:solidFill>
                <a:effectLst/>
                <a:ea typeface="Corbel" panose="020B0503020204020204" pitchFamily="34" charset="0"/>
                <a:cs typeface="Calibri Light" panose="020F0302020204030204" pitchFamily="34" charset="0"/>
              </a:rPr>
              <a:t>, (2020) </a:t>
            </a:r>
            <a:r>
              <a:rPr lang="en-GB" sz="1000" dirty="0">
                <a:solidFill>
                  <a:schemeClr val="bg1"/>
                </a:solidFill>
                <a:ea typeface="Corbel" panose="020B0503020204020204" pitchFamily="34" charset="0"/>
                <a:cs typeface="Times New Roman" panose="02020603050405020304" pitchFamily="18" charset="0"/>
              </a:rPr>
              <a:t>Retrieved from: </a:t>
            </a:r>
            <a:r>
              <a:rPr lang="en-GB" sz="1000" dirty="0" smtClean="0">
                <a:solidFill>
                  <a:schemeClr val="bg1"/>
                </a:solidFill>
                <a:effectLst/>
                <a:ea typeface="Corbel" panose="020B0503020204020204" pitchFamily="34" charset="0"/>
                <a:cs typeface="Calibri Light" panose="020F0302020204030204" pitchFamily="34" charset="0"/>
                <a:hlinkClick r:id="rId4">
                  <a:extLst>
                    <a:ext uri="{A12FA001-AC4F-418D-AE19-62706E023703}">
                      <ahyp:hlinkClr xmlns="" xmlns:ahyp="http://schemas.microsoft.com/office/drawing/2018/hyperlinkcolor" val="tx"/>
                    </a:ext>
                  </a:extLst>
                </a:hlinkClick>
              </a:rPr>
              <a:t>https</a:t>
            </a:r>
            <a:r>
              <a:rPr lang="en-GB" sz="1000" dirty="0">
                <a:solidFill>
                  <a:schemeClr val="bg1"/>
                </a:solidFill>
                <a:effectLst/>
                <a:ea typeface="Corbel" panose="020B0503020204020204" pitchFamily="34" charset="0"/>
                <a:cs typeface="Calibri Light" panose="020F0302020204030204" pitchFamily="34" charset="0"/>
                <a:hlinkClick r:id="rId4">
                  <a:extLst>
                    <a:ext uri="{A12FA001-AC4F-418D-AE19-62706E023703}">
                      <ahyp:hlinkClr xmlns="" xmlns:ahyp="http://schemas.microsoft.com/office/drawing/2018/hyperlinkcolor" val="tx"/>
                    </a:ext>
                  </a:extLst>
                </a:hlinkClick>
              </a:rPr>
              <a:t>://www.thoughtco.com/learning-styles-controversy-31153</a:t>
            </a:r>
            <a:r>
              <a:rPr lang="en-GB" sz="1000" dirty="0">
                <a:solidFill>
                  <a:schemeClr val="bg1"/>
                </a:solidFill>
                <a:effectLst/>
                <a:ea typeface="Corbel" panose="020B0503020204020204" pitchFamily="34" charset="0"/>
                <a:cs typeface="Calibri Light" panose="020F0302020204030204" pitchFamily="34" charset="0"/>
              </a:rPr>
              <a:t> </a:t>
            </a:r>
          </a:p>
          <a:p>
            <a:pPr marL="457200" lvl="1" indent="0">
              <a:lnSpc>
                <a:spcPct val="115000"/>
              </a:lnSpc>
              <a:buNone/>
            </a:pPr>
            <a:endParaRPr lang="en-GB" sz="1000" dirty="0">
              <a:solidFill>
                <a:schemeClr val="bg1"/>
              </a:solidFill>
              <a:ea typeface="Corbel" panose="020B0503020204020204" pitchFamily="34" charset="0"/>
              <a:cs typeface="Calibri Light" panose="020F0302020204030204" pitchFamily="34" charset="0"/>
            </a:endParaRPr>
          </a:p>
          <a:p>
            <a:pPr marL="457200" lvl="1" indent="0">
              <a:lnSpc>
                <a:spcPct val="115000"/>
              </a:lnSpc>
              <a:buNone/>
            </a:pPr>
            <a:r>
              <a:rPr lang="en-GB" sz="1000" dirty="0">
                <a:solidFill>
                  <a:schemeClr val="bg1"/>
                </a:solidFill>
                <a:effectLst/>
                <a:ea typeface="Corbel" panose="020B0503020204020204" pitchFamily="34" charset="0"/>
                <a:cs typeface="Calibri Light" panose="020F0302020204030204" pitchFamily="34" charset="0"/>
              </a:rPr>
              <a:t>Carol Ann Tomlinson, What Is Differentiated Instruction</a:t>
            </a:r>
            <a:r>
              <a:rPr lang="en-GB" sz="1000" dirty="0" smtClean="0">
                <a:solidFill>
                  <a:schemeClr val="bg1"/>
                </a:solidFill>
                <a:effectLst/>
                <a:ea typeface="Corbel" panose="020B0503020204020204" pitchFamily="34" charset="0"/>
                <a:cs typeface="Calibri Light" panose="020F0302020204030204" pitchFamily="34" charset="0"/>
              </a:rPr>
              <a:t>? </a:t>
            </a:r>
            <a:r>
              <a:rPr lang="en-GB" sz="1000" dirty="0">
                <a:solidFill>
                  <a:schemeClr val="bg1"/>
                </a:solidFill>
                <a:ea typeface="Corbel" panose="020B0503020204020204" pitchFamily="34" charset="0"/>
                <a:cs typeface="Times New Roman" panose="02020603050405020304" pitchFamily="18" charset="0"/>
              </a:rPr>
              <a:t>Retrieved from: </a:t>
            </a:r>
            <a:r>
              <a:rPr lang="en-GB" sz="1000" u="sng" dirty="0" smtClean="0">
                <a:solidFill>
                  <a:schemeClr val="bg1"/>
                </a:solidFill>
                <a:effectLst/>
                <a:ea typeface="Corbel" panose="020B0503020204020204" pitchFamily="34" charset="0"/>
                <a:cs typeface="Calibri Light" panose="020F0302020204030204" pitchFamily="34" charset="0"/>
                <a:hlinkClick r:id="rId5">
                  <a:extLst>
                    <a:ext uri="{A12FA001-AC4F-418D-AE19-62706E023703}">
                      <ahyp:hlinkClr xmlns="" xmlns:ahyp="http://schemas.microsoft.com/office/drawing/2018/hyperlinkcolor" val="tx"/>
                    </a:ext>
                  </a:extLst>
                </a:hlinkClick>
              </a:rPr>
              <a:t>https</a:t>
            </a:r>
            <a:r>
              <a:rPr lang="en-GB" sz="1000" u="sng" dirty="0">
                <a:solidFill>
                  <a:schemeClr val="bg1"/>
                </a:solidFill>
                <a:effectLst/>
                <a:ea typeface="Corbel" panose="020B0503020204020204" pitchFamily="34" charset="0"/>
                <a:cs typeface="Calibri Light" panose="020F0302020204030204" pitchFamily="34" charset="0"/>
                <a:hlinkClick r:id="rId5">
                  <a:extLst>
                    <a:ext uri="{A12FA001-AC4F-418D-AE19-62706E023703}">
                      <ahyp:hlinkClr xmlns="" xmlns:ahyp="http://schemas.microsoft.com/office/drawing/2018/hyperlinkcolor" val="tx"/>
                    </a:ext>
                  </a:extLst>
                </a:hlinkClick>
              </a:rPr>
              <a:t>://www.readingrockets.org/article/what-differentiated-instruction</a:t>
            </a:r>
            <a:r>
              <a:rPr lang="en-GB" sz="1000" dirty="0">
                <a:solidFill>
                  <a:schemeClr val="bg1"/>
                </a:solidFill>
                <a:effectLst/>
                <a:ea typeface="Corbel" panose="020B0503020204020204" pitchFamily="34" charset="0"/>
                <a:cs typeface="Calibri Light" panose="020F0302020204030204" pitchFamily="34" charset="0"/>
              </a:rPr>
              <a:t> </a:t>
            </a:r>
          </a:p>
          <a:p>
            <a:pPr marL="457200" lvl="1" indent="0">
              <a:lnSpc>
                <a:spcPct val="115000"/>
              </a:lnSpc>
              <a:buNone/>
            </a:pPr>
            <a:endParaRPr lang="en-GB" sz="1000" dirty="0">
              <a:solidFill>
                <a:schemeClr val="bg1"/>
              </a:solidFill>
              <a:ea typeface="Corbel" panose="020B0503020204020204" pitchFamily="34" charset="0"/>
              <a:cs typeface="Calibri Light" panose="020F0302020204030204" pitchFamily="34" charset="0"/>
            </a:endParaRPr>
          </a:p>
          <a:p>
            <a:pPr marL="457200" lvl="1" indent="0">
              <a:lnSpc>
                <a:spcPct val="115000"/>
              </a:lnSpc>
              <a:buNone/>
            </a:pPr>
            <a:r>
              <a:rPr lang="en-GB" sz="1000" dirty="0">
                <a:solidFill>
                  <a:schemeClr val="bg1"/>
                </a:solidFill>
                <a:ea typeface="Corbel" panose="020B0503020204020204" pitchFamily="34" charset="0"/>
                <a:cs typeface="Calibri Light" panose="020F0302020204030204" pitchFamily="34" charset="0"/>
              </a:rPr>
              <a:t>Sarah Mead, Differentiated Learning: Why "One Size Fits All" Doesn't Work In Education, Whitby, </a:t>
            </a:r>
            <a:r>
              <a:rPr lang="en-GB" sz="1000" dirty="0">
                <a:solidFill>
                  <a:schemeClr val="bg1"/>
                </a:solidFill>
                <a:ea typeface="Corbel" panose="020B0503020204020204" pitchFamily="34" charset="0"/>
                <a:cs typeface="Times New Roman" panose="02020603050405020304" pitchFamily="18" charset="0"/>
              </a:rPr>
              <a:t>Retrieved from:</a:t>
            </a:r>
            <a:r>
              <a:rPr lang="en-GB" sz="1000" dirty="0" smtClean="0">
                <a:solidFill>
                  <a:schemeClr val="bg1"/>
                </a:solidFill>
                <a:ea typeface="Corbel" panose="020B0503020204020204" pitchFamily="34" charset="0"/>
                <a:cs typeface="Calibri Light" panose="020F0302020204030204" pitchFamily="34" charset="0"/>
              </a:rPr>
              <a:t> </a:t>
            </a:r>
            <a:r>
              <a:rPr lang="nl-NL" sz="1000" dirty="0">
                <a:solidFill>
                  <a:schemeClr val="bg1"/>
                </a:solidFill>
                <a:cs typeface="Calibri Light" panose="020F0302020204030204" pitchFamily="34" charset="0"/>
                <a:hlinkClick r:id="rId6">
                  <a:extLst>
                    <a:ext uri="{A12FA001-AC4F-418D-AE19-62706E023703}">
                      <ahyp:hlinkClr xmlns="" xmlns:ahyp="http://schemas.microsoft.com/office/drawing/2018/hyperlinkcolor" val="tx"/>
                    </a:ext>
                  </a:extLst>
                </a:hlinkClick>
              </a:rPr>
              <a:t>https://www.whitbyschool.org/passionforlearning/differentiated-learning-why-one-size-fits-all-doesnt-work-in-education#:~:text=Research%20finds%20that%20students%20immersed,size%2Dfits%2Dall%20lecture</a:t>
            </a:r>
            <a:r>
              <a:rPr lang="nl-NL" sz="1000" dirty="0">
                <a:solidFill>
                  <a:schemeClr val="bg1"/>
                </a:solidFill>
                <a:cs typeface="Calibri Light" panose="020F0302020204030204" pitchFamily="34" charset="0"/>
              </a:rPr>
              <a:t>.</a:t>
            </a:r>
          </a:p>
          <a:p>
            <a:pPr marL="457200" lvl="1" indent="0">
              <a:lnSpc>
                <a:spcPct val="115000"/>
              </a:lnSpc>
              <a:buNone/>
            </a:pPr>
            <a:endParaRPr lang="nl-NL" sz="1000" dirty="0">
              <a:solidFill>
                <a:schemeClr val="bg1"/>
              </a:solidFill>
              <a:cs typeface="Calibri Light" panose="020F0302020204030204" pitchFamily="34" charset="0"/>
            </a:endParaRPr>
          </a:p>
          <a:p>
            <a:pPr marL="457200" lvl="1" indent="0">
              <a:lnSpc>
                <a:spcPct val="115000"/>
              </a:lnSpc>
              <a:buNone/>
            </a:pPr>
            <a:r>
              <a:rPr lang="nl-NL" sz="1000" dirty="0">
                <a:solidFill>
                  <a:schemeClr val="bg1"/>
                </a:solidFill>
                <a:cs typeface="Calibri Light" panose="020F0302020204030204" pitchFamily="34" charset="0"/>
              </a:rPr>
              <a:t>Sabriye Şener, Ayten Çokçalışkan, </a:t>
            </a:r>
            <a:r>
              <a:rPr lang="en-GB" sz="1000" dirty="0">
                <a:solidFill>
                  <a:schemeClr val="bg1"/>
                </a:solidFill>
                <a:cs typeface="Calibri Light" panose="020F0302020204030204" pitchFamily="34" charset="0"/>
              </a:rPr>
              <a:t>An Investigation between Multiple Intelligences and Learning Styles, Journal of Education and Training Studies, Vol. 6, No. 2; February 2018 </a:t>
            </a:r>
            <a:r>
              <a:rPr lang="en-GB" sz="1000" dirty="0">
                <a:solidFill>
                  <a:schemeClr val="bg1"/>
                </a:solidFill>
                <a:ea typeface="Corbel" panose="020B0503020204020204" pitchFamily="34" charset="0"/>
                <a:cs typeface="Times New Roman" panose="02020603050405020304" pitchFamily="18" charset="0"/>
              </a:rPr>
              <a:t>Retrieved from: </a:t>
            </a:r>
            <a:r>
              <a:rPr lang="en-GB" sz="1000" u="sng" dirty="0" smtClean="0">
                <a:solidFill>
                  <a:schemeClr val="bg1"/>
                </a:solidFill>
                <a:effectLst/>
                <a:ea typeface="Corbel" panose="020B050302020402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https</a:t>
            </a:r>
            <a:r>
              <a:rPr lang="en-GB" sz="1000" u="sng" dirty="0">
                <a:solidFill>
                  <a:schemeClr val="bg1"/>
                </a:solidFill>
                <a:effectLst/>
                <a:ea typeface="Corbel" panose="020B050302020402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://files.eric.ed.gov/fulltext/EJ1170867.pdf</a:t>
            </a:r>
            <a:r>
              <a:rPr lang="en-GB" sz="1000" dirty="0">
                <a:solidFill>
                  <a:schemeClr val="bg1"/>
                </a:solidFill>
                <a:effectLst/>
                <a:ea typeface="Corbel" panose="020B0503020204020204" pitchFamily="34" charset="0"/>
                <a:cs typeface="Times New Roman" panose="02020603050405020304" pitchFamily="18" charset="0"/>
              </a:rPr>
              <a:t> </a:t>
            </a:r>
          </a:p>
          <a:p>
            <a:pPr marL="457200" lvl="1" indent="0">
              <a:lnSpc>
                <a:spcPct val="115000"/>
              </a:lnSpc>
              <a:buNone/>
            </a:pPr>
            <a:endParaRPr lang="en-GB" sz="1000" dirty="0">
              <a:solidFill>
                <a:schemeClr val="bg1"/>
              </a:solidFill>
              <a:ea typeface="Corbel" panose="020B0503020204020204" pitchFamily="34" charset="0"/>
              <a:cs typeface="Times New Roman" panose="02020603050405020304" pitchFamily="18" charset="0"/>
            </a:endParaRPr>
          </a:p>
          <a:p>
            <a:pPr marL="457200" lvl="1" indent="0">
              <a:lnSpc>
                <a:spcPct val="115000"/>
              </a:lnSpc>
              <a:buNone/>
            </a:pPr>
            <a:r>
              <a:rPr lang="en-GB" sz="1000" dirty="0">
                <a:solidFill>
                  <a:schemeClr val="bg1"/>
                </a:solidFill>
                <a:effectLst/>
                <a:ea typeface="Corbel" panose="020B0503020204020204" pitchFamily="34" charset="0"/>
                <a:cs typeface="Times New Roman" panose="02020603050405020304" pitchFamily="18" charset="0"/>
              </a:rPr>
              <a:t>Northern Illinois University </a:t>
            </a:r>
            <a:r>
              <a:rPr lang="en-GB" sz="1000" dirty="0" err="1">
                <a:solidFill>
                  <a:schemeClr val="bg1"/>
                </a:solidFill>
                <a:effectLst/>
                <a:ea typeface="Corbel" panose="020B0503020204020204" pitchFamily="34" charset="0"/>
                <a:cs typeface="Times New Roman" panose="02020603050405020304" pitchFamily="18" charset="0"/>
              </a:rPr>
              <a:t>Center</a:t>
            </a:r>
            <a:r>
              <a:rPr lang="en-GB" sz="1000" dirty="0">
                <a:solidFill>
                  <a:schemeClr val="bg1"/>
                </a:solidFill>
                <a:effectLst/>
                <a:ea typeface="Corbel" panose="020B0503020204020204" pitchFamily="34" charset="0"/>
                <a:cs typeface="Times New Roman" panose="02020603050405020304" pitchFamily="18" charset="0"/>
              </a:rPr>
              <a:t> for Innovative Teaching and Learning. (2020). Howard Gardner’s theory of multiple intelligences. In Instructional guide for university faculty and teaching assistants. Retrieved from </a:t>
            </a:r>
            <a:r>
              <a:rPr lang="en-GB" sz="1000" dirty="0">
                <a:solidFill>
                  <a:schemeClr val="bg1"/>
                </a:solidFill>
                <a:effectLst/>
                <a:ea typeface="Corbel" panose="020B0503020204020204" pitchFamily="34" charset="0"/>
                <a:cs typeface="Times New Roman" panose="02020603050405020304" pitchFamily="18" charset="0"/>
                <a:hlinkClick r:id="rId8"/>
              </a:rPr>
              <a:t>https://www.niu.edu/citl/resources/guides/instructional-guide</a:t>
            </a:r>
            <a:endParaRPr lang="en-GB" sz="1000" dirty="0">
              <a:solidFill>
                <a:schemeClr val="bg1"/>
              </a:solidFill>
              <a:effectLst/>
              <a:ea typeface="Corbel" panose="020B0503020204020204" pitchFamily="34" charset="0"/>
              <a:cs typeface="Times New Roman" panose="02020603050405020304" pitchFamily="18" charset="0"/>
            </a:endParaRPr>
          </a:p>
          <a:p>
            <a:pPr marL="457200" lvl="1" indent="0">
              <a:lnSpc>
                <a:spcPct val="115000"/>
              </a:lnSpc>
              <a:buNone/>
            </a:pPr>
            <a:endParaRPr lang="en-GB" sz="1000" dirty="0">
              <a:solidFill>
                <a:schemeClr val="bg1"/>
              </a:solidFill>
              <a:effectLst/>
              <a:ea typeface="Corbel" panose="020B0503020204020204" pitchFamily="34" charset="0"/>
              <a:cs typeface="Times New Roman" panose="02020603050405020304" pitchFamily="18" charset="0"/>
            </a:endParaRPr>
          </a:p>
          <a:p>
            <a:pPr marL="457200" lvl="1" indent="0">
              <a:lnSpc>
                <a:spcPct val="115000"/>
              </a:lnSpc>
              <a:buNone/>
            </a:pPr>
            <a:r>
              <a:rPr lang="en-GB" sz="1000" dirty="0">
                <a:solidFill>
                  <a:schemeClr val="bg1"/>
                </a:solidFill>
                <a:effectLst/>
                <a:ea typeface="Corbel" panose="020B0503020204020204" pitchFamily="34" charset="0"/>
                <a:cs typeface="Times New Roman" panose="02020603050405020304" pitchFamily="18" charset="0"/>
              </a:rPr>
              <a:t>Rima </a:t>
            </a:r>
            <a:r>
              <a:rPr lang="en-GB" sz="1000" dirty="0" err="1">
                <a:solidFill>
                  <a:schemeClr val="bg1"/>
                </a:solidFill>
                <a:effectLst/>
                <a:ea typeface="Corbel" panose="020B0503020204020204" pitchFamily="34" charset="0"/>
                <a:cs typeface="Times New Roman" panose="02020603050405020304" pitchFamily="18" charset="0"/>
              </a:rPr>
              <a:t>Amacha</a:t>
            </a:r>
            <a:r>
              <a:rPr lang="en-GB" sz="1000" dirty="0">
                <a:solidFill>
                  <a:schemeClr val="bg1"/>
                </a:solidFill>
                <a:effectLst/>
                <a:ea typeface="Corbel" panose="020B0503020204020204" pitchFamily="34" charset="0"/>
                <a:cs typeface="Times New Roman" panose="02020603050405020304" pitchFamily="18" charset="0"/>
              </a:rPr>
              <a:t>, </a:t>
            </a:r>
            <a:r>
              <a:rPr lang="en-GB" sz="1000" dirty="0" err="1">
                <a:solidFill>
                  <a:schemeClr val="bg1"/>
                </a:solidFill>
                <a:effectLst/>
                <a:ea typeface="Corbel" panose="020B0503020204020204" pitchFamily="34" charset="0"/>
                <a:cs typeface="Times New Roman" panose="02020603050405020304" pitchFamily="18" charset="0"/>
              </a:rPr>
              <a:t>Ahliah</a:t>
            </a:r>
            <a:r>
              <a:rPr lang="en-GB" sz="1000" dirty="0">
                <a:solidFill>
                  <a:schemeClr val="bg1"/>
                </a:solidFill>
                <a:effectLst/>
                <a:ea typeface="Corbel" panose="020B0503020204020204" pitchFamily="34" charset="0"/>
                <a:cs typeface="Times New Roman" panose="02020603050405020304" pitchFamily="18" charset="0"/>
              </a:rPr>
              <a:t> School, Using the Multiple Intelligences Theory in a Classroom, (2017) </a:t>
            </a:r>
            <a:r>
              <a:rPr lang="en-GB" sz="1000" dirty="0">
                <a:solidFill>
                  <a:schemeClr val="bg1"/>
                </a:solidFill>
                <a:ea typeface="Corbel" panose="020B0503020204020204" pitchFamily="34" charset="0"/>
                <a:cs typeface="Times New Roman" panose="02020603050405020304" pitchFamily="18" charset="0"/>
              </a:rPr>
              <a:t>Retrieved from: </a:t>
            </a:r>
            <a:r>
              <a:rPr lang="en-GB" sz="1000" dirty="0" smtClean="0">
                <a:solidFill>
                  <a:schemeClr val="bg1"/>
                </a:solidFill>
                <a:hlinkClick r:id="rId9">
                  <a:extLst>
                    <a:ext uri="{A12FA001-AC4F-418D-AE19-62706E023703}">
                      <ahyp:hlinkClr xmlns="" xmlns:ahyp="http://schemas.microsoft.com/office/drawing/2018/hyperlinkcolor" val="tx"/>
                    </a:ext>
                  </a:extLst>
                </a:hlinkClick>
              </a:rPr>
              <a:t>https</a:t>
            </a:r>
            <a:r>
              <a:rPr lang="en-GB" sz="1000" dirty="0">
                <a:solidFill>
                  <a:schemeClr val="bg1"/>
                </a:solidFill>
                <a:hlinkClick r:id="rId9">
                  <a:extLst>
                    <a:ext uri="{A12FA001-AC4F-418D-AE19-62706E023703}">
                      <ahyp:hlinkClr xmlns="" xmlns:ahyp="http://schemas.microsoft.com/office/drawing/2018/hyperlinkcolor" val="tx"/>
                    </a:ext>
                  </a:extLst>
                </a:hlinkClick>
              </a:rPr>
              <a:t>://www.onatlas.com/blog/multiple-intelligences-theory</a:t>
            </a:r>
            <a:endParaRPr lang="en-GB" sz="1000" b="1" dirty="0">
              <a:solidFill>
                <a:schemeClr val="bg1"/>
              </a:solidFill>
              <a:effectLst/>
              <a:ea typeface="Corbel" panose="020B0503020204020204" pitchFamily="34" charset="0"/>
              <a:cs typeface="Times New Roman" panose="02020603050405020304" pitchFamily="18" charset="0"/>
            </a:endParaRPr>
          </a:p>
          <a:p>
            <a:pPr marL="0" indent="0">
              <a:buNone/>
            </a:pPr>
            <a:endParaRPr lang="nl-NL" sz="2000" dirty="0">
              <a:solidFill>
                <a:schemeClr val="bg1"/>
              </a:solidFill>
            </a:endParaRPr>
          </a:p>
          <a:p>
            <a:pPr marL="0" indent="0">
              <a:buNone/>
            </a:pPr>
            <a:endParaRPr lang="en-US" sz="1900" dirty="0">
              <a:hlinkClick r:id="rId10"/>
            </a:endParaRPr>
          </a:p>
        </p:txBody>
      </p:sp>
    </p:spTree>
    <p:extLst>
      <p:ext uri="{BB962C8B-B14F-4D97-AF65-F5344CB8AC3E}">
        <p14:creationId xmlns:p14="http://schemas.microsoft.com/office/powerpoint/2010/main" val="286655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8C1346-8A82-49C4-B5D6-F1C33B546FF7}"/>
              </a:ext>
            </a:extLst>
          </p:cNvPr>
          <p:cNvSpPr>
            <a:spLocks noGrp="1"/>
          </p:cNvSpPr>
          <p:nvPr>
            <p:ph type="title"/>
          </p:nvPr>
        </p:nvSpPr>
        <p:spPr/>
        <p:txBody>
          <a:bodyPr/>
          <a:lstStyle/>
          <a:p>
            <a:r>
              <a:rPr lang="et-EE" dirty="0" smtClean="0"/>
              <a:t>Õpiväljundid</a:t>
            </a:r>
            <a:endParaRPr lang="en-GB" dirty="0"/>
          </a:p>
        </p:txBody>
      </p:sp>
      <p:sp>
        <p:nvSpPr>
          <p:cNvPr id="6" name="Tijdelijke aanduiding voor inhoud 5">
            <a:extLst>
              <a:ext uri="{FF2B5EF4-FFF2-40B4-BE49-F238E27FC236}">
                <a16:creationId xmlns:a16="http://schemas.microsoft.com/office/drawing/2014/main" id="{23E1468E-DF45-45D1-8745-773959FC00FC}"/>
              </a:ext>
            </a:extLst>
          </p:cNvPr>
          <p:cNvSpPr>
            <a:spLocks noGrp="1"/>
          </p:cNvSpPr>
          <p:nvPr>
            <p:ph idx="1"/>
          </p:nvPr>
        </p:nvSpPr>
        <p:spPr>
          <a:xfrm>
            <a:off x="838200" y="1690688"/>
            <a:ext cx="10515600" cy="4351338"/>
          </a:xfrm>
        </p:spPr>
        <p:txBody>
          <a:bodyPr>
            <a:normAutofit fontScale="92500" lnSpcReduction="10000"/>
          </a:bodyPr>
          <a:lstStyle/>
          <a:p>
            <a:pPr marL="0" indent="0">
              <a:buNone/>
            </a:pPr>
            <a:r>
              <a:rPr lang="en-GB" dirty="0" err="1"/>
              <a:t>Pärast</a:t>
            </a:r>
            <a:r>
              <a:rPr lang="en-GB" dirty="0"/>
              <a:t> </a:t>
            </a:r>
            <a:r>
              <a:rPr lang="en-GB" dirty="0" err="1"/>
              <a:t>selle</a:t>
            </a:r>
            <a:r>
              <a:rPr lang="en-GB" dirty="0"/>
              <a:t> </a:t>
            </a:r>
            <a:r>
              <a:rPr lang="en-GB" dirty="0" err="1"/>
              <a:t>mooduli</a:t>
            </a:r>
            <a:r>
              <a:rPr lang="en-GB" dirty="0"/>
              <a:t> </a:t>
            </a:r>
            <a:r>
              <a:rPr lang="en-GB" dirty="0" err="1"/>
              <a:t>läbimist</a:t>
            </a:r>
            <a:r>
              <a:rPr lang="en-GB" dirty="0"/>
              <a:t> on </a:t>
            </a:r>
            <a:r>
              <a:rPr lang="en-GB" dirty="0" err="1"/>
              <a:t>õppijad</a:t>
            </a:r>
            <a:r>
              <a:rPr lang="en-GB" dirty="0"/>
              <a:t> </a:t>
            </a:r>
            <a:r>
              <a:rPr lang="en-GB" dirty="0" err="1"/>
              <a:t>võimelised</a:t>
            </a:r>
            <a:r>
              <a:rPr lang="en-GB" dirty="0"/>
              <a:t>:</a:t>
            </a:r>
          </a:p>
          <a:p>
            <a:pPr marL="0" indent="0">
              <a:buNone/>
            </a:pPr>
            <a:endParaRPr lang="en-GB" dirty="0"/>
          </a:p>
          <a:p>
            <a:pPr>
              <a:lnSpc>
                <a:spcPct val="100000"/>
              </a:lnSpc>
              <a:spcBef>
                <a:spcPts val="1200"/>
              </a:spcBef>
              <a:spcAft>
                <a:spcPts val="1200"/>
              </a:spcAft>
            </a:pPr>
            <a:r>
              <a:rPr lang="en-GB" b="1" i="1" u="sng" dirty="0" err="1" smtClean="0"/>
              <a:t>Mõist</a:t>
            </a:r>
            <a:r>
              <a:rPr lang="et-EE" b="1" i="1" u="sng" dirty="0" smtClean="0"/>
              <a:t>m</a:t>
            </a:r>
            <a:r>
              <a:rPr lang="en-GB" b="1" i="1" u="sng" dirty="0" smtClean="0"/>
              <a:t>a</a:t>
            </a:r>
            <a:r>
              <a:rPr lang="et-EE" dirty="0"/>
              <a:t> </a:t>
            </a:r>
            <a:r>
              <a:rPr lang="en-GB" dirty="0" smtClean="0"/>
              <a:t>m</a:t>
            </a:r>
            <a:r>
              <a:rPr lang="et-EE" dirty="0" err="1" smtClean="0"/>
              <a:t>ulti</a:t>
            </a:r>
            <a:r>
              <a:rPr lang="en-GB" dirty="0" err="1" smtClean="0"/>
              <a:t>intelligentsuse</a:t>
            </a:r>
            <a:r>
              <a:rPr lang="en-GB" dirty="0" smtClean="0"/>
              <a:t> </a:t>
            </a:r>
            <a:r>
              <a:rPr lang="en-GB" dirty="0" err="1" smtClean="0"/>
              <a:t>teooria</a:t>
            </a:r>
            <a:r>
              <a:rPr lang="et-EE" dirty="0" smtClean="0"/>
              <a:t>t</a:t>
            </a:r>
            <a:r>
              <a:rPr lang="en-GB" dirty="0" smtClean="0"/>
              <a:t> </a:t>
            </a:r>
            <a:r>
              <a:rPr lang="en-GB" dirty="0" err="1"/>
              <a:t>ja</a:t>
            </a:r>
            <a:r>
              <a:rPr lang="en-GB" dirty="0"/>
              <a:t> </a:t>
            </a:r>
            <a:r>
              <a:rPr lang="en-GB" dirty="0" err="1"/>
              <a:t>selle</a:t>
            </a:r>
            <a:r>
              <a:rPr lang="en-GB" dirty="0"/>
              <a:t> </a:t>
            </a:r>
            <a:r>
              <a:rPr lang="en-GB" dirty="0" err="1" smtClean="0"/>
              <a:t>erineva</a:t>
            </a:r>
            <a:r>
              <a:rPr lang="et-EE" dirty="0" smtClean="0"/>
              <a:t>i</a:t>
            </a:r>
            <a:r>
              <a:rPr lang="en-GB" dirty="0" smtClean="0"/>
              <a:t>d </a:t>
            </a:r>
            <a:r>
              <a:rPr lang="en-GB" dirty="0" err="1" smtClean="0"/>
              <a:t>komponen</a:t>
            </a:r>
            <a:r>
              <a:rPr lang="et-EE" dirty="0" smtClean="0"/>
              <a:t>te</a:t>
            </a:r>
            <a:r>
              <a:rPr lang="en-GB" dirty="0" smtClean="0"/>
              <a:t>.</a:t>
            </a:r>
            <a:endParaRPr lang="en-GB" dirty="0"/>
          </a:p>
          <a:p>
            <a:pPr>
              <a:lnSpc>
                <a:spcPct val="100000"/>
              </a:lnSpc>
              <a:spcBef>
                <a:spcPts val="1200"/>
              </a:spcBef>
              <a:spcAft>
                <a:spcPts val="1200"/>
              </a:spcAft>
            </a:pPr>
            <a:r>
              <a:rPr lang="et-EE" b="1" i="1" u="sng" dirty="0" smtClean="0"/>
              <a:t>Tundma </a:t>
            </a:r>
            <a:r>
              <a:rPr lang="en-GB" dirty="0" err="1" smtClean="0"/>
              <a:t>erineva</a:t>
            </a:r>
            <a:r>
              <a:rPr lang="et-EE" dirty="0" smtClean="0"/>
              <a:t>i</a:t>
            </a:r>
            <a:r>
              <a:rPr lang="en-GB" dirty="0" smtClean="0"/>
              <a:t>d </a:t>
            </a:r>
            <a:r>
              <a:rPr lang="en-GB" dirty="0" err="1" smtClean="0"/>
              <a:t>õpistiil</a:t>
            </a:r>
            <a:r>
              <a:rPr lang="et-EE" dirty="0" smtClean="0"/>
              <a:t>e</a:t>
            </a:r>
            <a:r>
              <a:rPr lang="en-GB" dirty="0" smtClean="0"/>
              <a:t> </a:t>
            </a:r>
            <a:r>
              <a:rPr lang="en-GB" dirty="0" err="1"/>
              <a:t>ja</a:t>
            </a:r>
            <a:r>
              <a:rPr lang="en-GB" dirty="0"/>
              <a:t> </a:t>
            </a:r>
            <a:r>
              <a:rPr lang="et-EE" dirty="0" smtClean="0"/>
              <a:t>nendega arvestamise kasulikkust hariduses</a:t>
            </a:r>
            <a:r>
              <a:rPr lang="en-GB" dirty="0" smtClean="0"/>
              <a:t>.</a:t>
            </a:r>
            <a:endParaRPr lang="en-GB" dirty="0"/>
          </a:p>
          <a:p>
            <a:pPr>
              <a:lnSpc>
                <a:spcPct val="100000"/>
              </a:lnSpc>
              <a:spcBef>
                <a:spcPts val="1200"/>
              </a:spcBef>
              <a:spcAft>
                <a:spcPts val="1200"/>
              </a:spcAft>
            </a:pPr>
            <a:r>
              <a:rPr lang="et-EE" b="1" i="1" u="sng" dirty="0" smtClean="0"/>
              <a:t>Aru saama</a:t>
            </a:r>
            <a:r>
              <a:rPr lang="en-GB" dirty="0" smtClean="0"/>
              <a:t>, </a:t>
            </a:r>
            <a:r>
              <a:rPr lang="en-GB" dirty="0"/>
              <a:t>et </a:t>
            </a:r>
            <a:r>
              <a:rPr lang="en-GB" dirty="0" err="1"/>
              <a:t>hariduse</a:t>
            </a:r>
            <a:r>
              <a:rPr lang="en-GB" dirty="0"/>
              <a:t> </a:t>
            </a:r>
            <a:r>
              <a:rPr lang="en-GB" dirty="0" err="1"/>
              <a:t>puhul</a:t>
            </a:r>
            <a:r>
              <a:rPr lang="en-GB" dirty="0"/>
              <a:t> </a:t>
            </a:r>
            <a:r>
              <a:rPr lang="en-GB" dirty="0" err="1"/>
              <a:t>ei</a:t>
            </a:r>
            <a:r>
              <a:rPr lang="en-GB" dirty="0"/>
              <a:t> </a:t>
            </a:r>
            <a:r>
              <a:rPr lang="en-GB" dirty="0" err="1"/>
              <a:t>sobi</a:t>
            </a:r>
            <a:r>
              <a:rPr lang="en-GB" dirty="0"/>
              <a:t> "</a:t>
            </a:r>
            <a:r>
              <a:rPr lang="en-GB" dirty="0" err="1"/>
              <a:t>üks</a:t>
            </a:r>
            <a:r>
              <a:rPr lang="en-GB" dirty="0"/>
              <a:t> </a:t>
            </a:r>
            <a:r>
              <a:rPr lang="en-GB" dirty="0" err="1"/>
              <a:t>suurus</a:t>
            </a:r>
            <a:r>
              <a:rPr lang="en-GB" dirty="0"/>
              <a:t>" </a:t>
            </a:r>
            <a:r>
              <a:rPr lang="en-GB" dirty="0" err="1"/>
              <a:t>kõigile</a:t>
            </a:r>
            <a:r>
              <a:rPr lang="en-GB" dirty="0" smtClean="0"/>
              <a:t>.</a:t>
            </a:r>
            <a:endParaRPr lang="en-GB" dirty="0"/>
          </a:p>
          <a:p>
            <a:pPr>
              <a:lnSpc>
                <a:spcPct val="100000"/>
              </a:lnSpc>
              <a:spcBef>
                <a:spcPts val="1200"/>
              </a:spcBef>
              <a:spcAft>
                <a:spcPts val="1200"/>
              </a:spcAft>
            </a:pPr>
            <a:r>
              <a:rPr lang="et-EE" b="1" i="1" u="sng" dirty="0" smtClean="0"/>
              <a:t>Selgitama</a:t>
            </a:r>
            <a:r>
              <a:rPr lang="et-EE" dirty="0" smtClean="0"/>
              <a:t> </a:t>
            </a:r>
            <a:r>
              <a:rPr lang="en-GB" dirty="0" err="1"/>
              <a:t>pidevalt</a:t>
            </a:r>
            <a:r>
              <a:rPr lang="en-GB" dirty="0"/>
              <a:t> </a:t>
            </a:r>
            <a:r>
              <a:rPr lang="en-GB" dirty="0" err="1"/>
              <a:t>muutuvat</a:t>
            </a:r>
            <a:r>
              <a:rPr lang="en-GB" dirty="0"/>
              <a:t> </a:t>
            </a:r>
            <a:r>
              <a:rPr lang="en-GB" dirty="0" err="1" smtClean="0"/>
              <a:t>klassiruumi</a:t>
            </a:r>
            <a:r>
              <a:rPr lang="et-EE" dirty="0" smtClean="0"/>
              <a:t> mõjutavaid </a:t>
            </a:r>
            <a:r>
              <a:rPr lang="en-GB" dirty="0" err="1" smtClean="0"/>
              <a:t>tegur</a:t>
            </a:r>
            <a:r>
              <a:rPr lang="et-EE" dirty="0" smtClean="0"/>
              <a:t>e</a:t>
            </a:r>
            <a:r>
              <a:rPr lang="en-GB" dirty="0" smtClean="0"/>
              <a:t>id</a:t>
            </a:r>
            <a:r>
              <a:rPr lang="et-EE" dirty="0" smtClean="0"/>
              <a:t>.</a:t>
            </a:r>
          </a:p>
        </p:txBody>
      </p:sp>
    </p:spTree>
    <p:extLst>
      <p:ext uri="{BB962C8B-B14F-4D97-AF65-F5344CB8AC3E}">
        <p14:creationId xmlns:p14="http://schemas.microsoft.com/office/powerpoint/2010/main" val="282448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682AE-D364-4DA8-A554-271AA4C02C56}"/>
              </a:ext>
            </a:extLst>
          </p:cNvPr>
          <p:cNvSpPr>
            <a:spLocks noGrp="1"/>
          </p:cNvSpPr>
          <p:nvPr>
            <p:ph type="title"/>
          </p:nvPr>
        </p:nvSpPr>
        <p:spPr/>
        <p:txBody>
          <a:bodyPr/>
          <a:lstStyle/>
          <a:p>
            <a:r>
              <a:rPr lang="et-EE" dirty="0" smtClean="0"/>
              <a:t>Täname tähelepanu eest!</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B90225-916D-48EE-AA0E-93FDBCC1A91E}"/>
              </a:ext>
            </a:extLst>
          </p:cNvPr>
          <p:cNvSpPr>
            <a:spLocks noGrp="1"/>
          </p:cNvSpPr>
          <p:nvPr>
            <p:ph type="title"/>
          </p:nvPr>
        </p:nvSpPr>
        <p:spPr/>
        <p:txBody>
          <a:bodyPr/>
          <a:lstStyle/>
          <a:p>
            <a:r>
              <a:rPr lang="et-EE" dirty="0" smtClean="0"/>
              <a:t>Märksõnad</a:t>
            </a:r>
            <a:endParaRPr lang="en-GB" dirty="0"/>
          </a:p>
        </p:txBody>
      </p:sp>
      <p:sp>
        <p:nvSpPr>
          <p:cNvPr id="5" name="Tijdelijke aanduiding voor inhoud 4">
            <a:extLst>
              <a:ext uri="{FF2B5EF4-FFF2-40B4-BE49-F238E27FC236}">
                <a16:creationId xmlns:a16="http://schemas.microsoft.com/office/drawing/2014/main" id="{4A7D3395-BB5E-4CB0-91D4-BEBFCD97D76C}"/>
              </a:ext>
            </a:extLst>
          </p:cNvPr>
          <p:cNvSpPr>
            <a:spLocks noGrp="1"/>
          </p:cNvSpPr>
          <p:nvPr>
            <p:ph idx="1"/>
          </p:nvPr>
        </p:nvSpPr>
        <p:spPr>
          <a:ln w="38100">
            <a:solidFill>
              <a:schemeClr val="bg1"/>
            </a:solidFill>
          </a:ln>
        </p:spPr>
        <p:txBody>
          <a:bodyPr/>
          <a:lstStyle/>
          <a:p>
            <a:r>
              <a:rPr lang="et-EE" dirty="0" smtClean="0"/>
              <a:t>Õpistiilid</a:t>
            </a:r>
            <a:endParaRPr lang="nl-NL" dirty="0"/>
          </a:p>
          <a:p>
            <a:r>
              <a:rPr lang="et-EE" dirty="0" err="1" smtClean="0"/>
              <a:t>Multiintelligentsuse</a:t>
            </a:r>
            <a:r>
              <a:rPr lang="et-EE" dirty="0" smtClean="0"/>
              <a:t> teooria</a:t>
            </a:r>
            <a:endParaRPr lang="nl-NL" dirty="0"/>
          </a:p>
          <a:p>
            <a:r>
              <a:rPr lang="et-EE" dirty="0" smtClean="0"/>
              <a:t>Diferentseeritud õppimine</a:t>
            </a:r>
            <a:r>
              <a:rPr lang="nl-NL" dirty="0" smtClean="0"/>
              <a:t> </a:t>
            </a:r>
            <a:endParaRPr lang="nl-NL" dirty="0"/>
          </a:p>
          <a:p>
            <a:r>
              <a:rPr lang="et-EE" dirty="0" smtClean="0"/>
              <a:t>Diferentseeritud õpetamine</a:t>
            </a:r>
            <a:r>
              <a:rPr lang="nl-NL" dirty="0" smtClean="0"/>
              <a:t> </a:t>
            </a:r>
            <a:endParaRPr lang="nl-NL" dirty="0"/>
          </a:p>
          <a:p>
            <a:r>
              <a:rPr lang="et-EE" dirty="0" smtClean="0"/>
              <a:t>Haridus</a:t>
            </a:r>
            <a:endParaRPr lang="nl-NL" dirty="0"/>
          </a:p>
          <a:p>
            <a:r>
              <a:rPr lang="et-EE" dirty="0" smtClean="0"/>
              <a:t>Õppijakeskne kavandamine</a:t>
            </a:r>
            <a:endParaRPr lang="en-GB" dirty="0"/>
          </a:p>
        </p:txBody>
      </p:sp>
    </p:spTree>
    <p:extLst>
      <p:ext uri="{BB962C8B-B14F-4D97-AF65-F5344CB8AC3E}">
        <p14:creationId xmlns:p14="http://schemas.microsoft.com/office/powerpoint/2010/main" val="11339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884FEB-1397-4CD6-9506-15CE0A3717CA}"/>
              </a:ext>
            </a:extLst>
          </p:cNvPr>
          <p:cNvSpPr>
            <a:spLocks noGrp="1"/>
          </p:cNvSpPr>
          <p:nvPr>
            <p:ph type="title"/>
          </p:nvPr>
        </p:nvSpPr>
        <p:spPr>
          <a:xfrm>
            <a:off x="722790" y="0"/>
            <a:ext cx="10515600" cy="885825"/>
          </a:xfrm>
        </p:spPr>
        <p:txBody>
          <a:bodyPr/>
          <a:lstStyle/>
          <a:p>
            <a:r>
              <a:rPr lang="et-EE" dirty="0" smtClean="0"/>
              <a:t>Sisukord</a:t>
            </a:r>
            <a:endParaRPr lang="en-GB" dirty="0"/>
          </a:p>
        </p:txBody>
      </p:sp>
      <p:sp>
        <p:nvSpPr>
          <p:cNvPr id="7" name="Tijdelijke aanduiding voor inhoud 6">
            <a:extLst>
              <a:ext uri="{FF2B5EF4-FFF2-40B4-BE49-F238E27FC236}">
                <a16:creationId xmlns:a16="http://schemas.microsoft.com/office/drawing/2014/main" id="{468FC1CB-C882-4A8D-8D26-400235D76757}"/>
              </a:ext>
            </a:extLst>
          </p:cNvPr>
          <p:cNvSpPr>
            <a:spLocks noGrp="1"/>
          </p:cNvSpPr>
          <p:nvPr>
            <p:ph idx="1"/>
          </p:nvPr>
        </p:nvSpPr>
        <p:spPr>
          <a:xfrm>
            <a:off x="722790" y="981075"/>
            <a:ext cx="11335860" cy="5505450"/>
          </a:xfrm>
        </p:spPr>
        <p:txBody>
          <a:bodyPr>
            <a:normAutofit fontScale="47500" lnSpcReduction="20000"/>
          </a:bodyPr>
          <a:lstStyle/>
          <a:p>
            <a:pPr marL="0" indent="0">
              <a:buNone/>
            </a:pPr>
            <a:r>
              <a:rPr lang="en-GB" sz="3100" b="1" dirty="0" smtClean="0"/>
              <a:t>1</a:t>
            </a:r>
            <a:r>
              <a:rPr lang="et-EE" sz="3100" b="1" dirty="0" smtClean="0"/>
              <a:t>.</a:t>
            </a:r>
            <a:r>
              <a:rPr lang="en-US" sz="3100" b="1" dirty="0" smtClean="0"/>
              <a:t> </a:t>
            </a:r>
            <a:r>
              <a:rPr lang="en-US" sz="3100" b="1" dirty="0" err="1" smtClean="0"/>
              <a:t>Peatükk</a:t>
            </a:r>
            <a:r>
              <a:rPr lang="en-US" sz="3100" b="1" dirty="0" smtClean="0"/>
              <a:t>:</a:t>
            </a:r>
            <a:r>
              <a:rPr lang="en-GB" sz="3100" b="1" dirty="0" smtClean="0"/>
              <a:t> </a:t>
            </a:r>
            <a:r>
              <a:rPr lang="et-EE" sz="3100" b="1" dirty="0" smtClean="0"/>
              <a:t>MIS ON ÕPISTIILID</a:t>
            </a:r>
            <a:r>
              <a:rPr lang="en-GB" sz="3100" b="1" dirty="0" smtClean="0"/>
              <a:t>? </a:t>
            </a:r>
            <a:endParaRPr lang="en-GB" sz="3100" b="1" dirty="0"/>
          </a:p>
          <a:p>
            <a:pPr marL="457200" lvl="1" indent="0">
              <a:buNone/>
            </a:pPr>
            <a:r>
              <a:rPr lang="et-EE" sz="2700" dirty="0" smtClean="0"/>
              <a:t>1</a:t>
            </a:r>
            <a:r>
              <a:rPr lang="en-GB" sz="2700" dirty="0" smtClean="0"/>
              <a:t>.1</a:t>
            </a:r>
            <a:r>
              <a:rPr lang="en-GB" sz="2700" dirty="0"/>
              <a:t>. </a:t>
            </a:r>
            <a:r>
              <a:rPr lang="et-EE" sz="2700" dirty="0" smtClean="0"/>
              <a:t>Sissejuhatus</a:t>
            </a:r>
            <a:endParaRPr lang="en-GB" sz="2700" dirty="0"/>
          </a:p>
          <a:p>
            <a:pPr marL="457200" lvl="1" indent="0">
              <a:buNone/>
            </a:pPr>
            <a:r>
              <a:rPr lang="et-EE" sz="2700" dirty="0" smtClean="0"/>
              <a:t>1</a:t>
            </a:r>
            <a:r>
              <a:rPr lang="nl-NL" sz="2700" dirty="0" smtClean="0"/>
              <a:t>.2</a:t>
            </a:r>
            <a:r>
              <a:rPr lang="nl-NL" sz="2700" dirty="0"/>
              <a:t>. </a:t>
            </a:r>
            <a:r>
              <a:rPr lang="et-EE" sz="2700" dirty="0" smtClean="0"/>
              <a:t>Õpistiilid</a:t>
            </a:r>
            <a:endParaRPr lang="nl-NL" sz="2700" dirty="0"/>
          </a:p>
          <a:p>
            <a:pPr marL="457200" lvl="1" indent="0">
              <a:buNone/>
            </a:pPr>
            <a:r>
              <a:rPr lang="et-EE" sz="2700" dirty="0" smtClean="0"/>
              <a:t>1</a:t>
            </a:r>
            <a:r>
              <a:rPr lang="nl-NL" sz="2700" dirty="0" smtClean="0"/>
              <a:t>.3</a:t>
            </a:r>
            <a:r>
              <a:rPr lang="nl-NL" sz="2700" dirty="0"/>
              <a:t>. </a:t>
            </a:r>
            <a:r>
              <a:rPr lang="et-EE" sz="2700" dirty="0" smtClean="0"/>
              <a:t>Vaidlus õpistiilide üle</a:t>
            </a:r>
            <a:r>
              <a:rPr lang="nl-NL" sz="2700" dirty="0" smtClean="0"/>
              <a:t> </a:t>
            </a:r>
            <a:endParaRPr lang="nl-NL" sz="2700" dirty="0"/>
          </a:p>
          <a:p>
            <a:pPr marL="457200" lvl="1" indent="0">
              <a:buNone/>
            </a:pPr>
            <a:r>
              <a:rPr lang="et-EE" sz="2700" dirty="0" smtClean="0"/>
              <a:t>1</a:t>
            </a:r>
            <a:r>
              <a:rPr lang="nl-NL" sz="2700" dirty="0" smtClean="0"/>
              <a:t>.4</a:t>
            </a:r>
            <a:r>
              <a:rPr lang="nl-NL" sz="2700" dirty="0"/>
              <a:t>. </a:t>
            </a:r>
            <a:r>
              <a:rPr lang="et-EE" sz="2700" dirty="0" smtClean="0"/>
              <a:t>Õpistiili hindamine: 20 küsimust</a:t>
            </a:r>
            <a:endParaRPr lang="nl-NL" sz="2700" dirty="0"/>
          </a:p>
          <a:p>
            <a:pPr marL="457200" lvl="1" indent="0">
              <a:buNone/>
            </a:pPr>
            <a:endParaRPr lang="en-GB" sz="3100" dirty="0"/>
          </a:p>
          <a:p>
            <a:pPr marL="0" indent="0">
              <a:buNone/>
            </a:pPr>
            <a:r>
              <a:rPr lang="nl-NL" sz="3100" b="1" dirty="0" smtClean="0"/>
              <a:t>2</a:t>
            </a:r>
            <a:r>
              <a:rPr lang="et-EE" sz="3100" b="1" dirty="0" smtClean="0"/>
              <a:t>.</a:t>
            </a:r>
            <a:r>
              <a:rPr lang="en-US" sz="3100" b="1" dirty="0" smtClean="0"/>
              <a:t> </a:t>
            </a:r>
            <a:r>
              <a:rPr lang="en-US" sz="3100" b="1" dirty="0" err="1" smtClean="0"/>
              <a:t>Peatükk</a:t>
            </a:r>
            <a:r>
              <a:rPr lang="en-US" sz="3100" b="1" dirty="0" smtClean="0"/>
              <a:t>:</a:t>
            </a:r>
            <a:r>
              <a:rPr lang="nl-NL" sz="3100" b="1" dirty="0" smtClean="0"/>
              <a:t> </a:t>
            </a:r>
            <a:r>
              <a:rPr lang="et-EE" sz="3100" b="1" dirty="0" smtClean="0"/>
              <a:t>ÜKS  SUURUS EI SOBI KÕIGILE</a:t>
            </a:r>
            <a:r>
              <a:rPr lang="nl-NL" sz="3100" b="1" dirty="0" smtClean="0"/>
              <a:t>...</a:t>
            </a:r>
            <a:endParaRPr lang="nl-NL" sz="3100" b="1" dirty="0"/>
          </a:p>
          <a:p>
            <a:pPr marL="457200" lvl="1" indent="0">
              <a:buNone/>
            </a:pPr>
            <a:r>
              <a:rPr lang="nl-NL" sz="2700" dirty="0"/>
              <a:t>2.1. </a:t>
            </a:r>
            <a:r>
              <a:rPr lang="et-EE" sz="2700" dirty="0" smtClean="0"/>
              <a:t>Taust</a:t>
            </a:r>
            <a:endParaRPr lang="nl-NL" sz="2700" dirty="0"/>
          </a:p>
          <a:p>
            <a:pPr marL="457200" lvl="1" indent="0">
              <a:buNone/>
            </a:pPr>
            <a:r>
              <a:rPr lang="nl-NL" sz="2700" dirty="0"/>
              <a:t>2.2. </a:t>
            </a:r>
            <a:r>
              <a:rPr lang="et-EE" sz="2700" dirty="0" smtClean="0"/>
              <a:t>Mis on diferentseeritud õpetamine?</a:t>
            </a:r>
            <a:endParaRPr lang="nl-NL" sz="2700" dirty="0"/>
          </a:p>
          <a:p>
            <a:pPr marL="457200" lvl="1" indent="0">
              <a:buNone/>
            </a:pPr>
            <a:r>
              <a:rPr lang="nl-NL" sz="2700" dirty="0"/>
              <a:t>2.3. </a:t>
            </a:r>
            <a:r>
              <a:rPr lang="et-EE" sz="2700" dirty="0" smtClean="0"/>
              <a:t>Miks diferentseeritud õpetamine on oluline?</a:t>
            </a:r>
            <a:r>
              <a:rPr lang="nl-NL" sz="2700" dirty="0" smtClean="0"/>
              <a:t> </a:t>
            </a:r>
            <a:endParaRPr lang="nl-NL" sz="2700" dirty="0"/>
          </a:p>
          <a:p>
            <a:pPr marL="457200" lvl="1" indent="0">
              <a:buNone/>
            </a:pPr>
            <a:r>
              <a:rPr lang="nl-NL" sz="2700" dirty="0"/>
              <a:t>2.4. </a:t>
            </a:r>
            <a:r>
              <a:rPr lang="et-EE" sz="2700" dirty="0" smtClean="0"/>
              <a:t>Kuidas diferentseeritud õpetamine toetab õppijat paremini?</a:t>
            </a:r>
            <a:endParaRPr lang="nl-NL" sz="2700" dirty="0"/>
          </a:p>
          <a:p>
            <a:pPr marL="457200" lvl="1" indent="0">
              <a:buNone/>
            </a:pPr>
            <a:r>
              <a:rPr lang="nl-NL" sz="2700" dirty="0"/>
              <a:t>2.5. </a:t>
            </a:r>
            <a:r>
              <a:rPr lang="et-EE" sz="2700" dirty="0" smtClean="0"/>
              <a:t>Täiendav lugemine</a:t>
            </a:r>
            <a:r>
              <a:rPr lang="nl-NL" sz="2700" dirty="0" smtClean="0"/>
              <a:t> </a:t>
            </a:r>
            <a:endParaRPr lang="nl-NL" sz="2700" dirty="0"/>
          </a:p>
          <a:p>
            <a:pPr marL="457200" lvl="1" indent="0">
              <a:buNone/>
            </a:pPr>
            <a:r>
              <a:rPr lang="nl-NL" sz="2700" dirty="0"/>
              <a:t>2.6. </a:t>
            </a:r>
            <a:r>
              <a:rPr lang="et-EE" sz="2700" dirty="0" smtClean="0"/>
              <a:t>Miks nüüd?</a:t>
            </a:r>
            <a:endParaRPr lang="nl-NL" sz="2700" dirty="0"/>
          </a:p>
          <a:p>
            <a:pPr marL="457200" lvl="1" indent="0">
              <a:buNone/>
            </a:pPr>
            <a:endParaRPr lang="en-GB" sz="3100" dirty="0"/>
          </a:p>
          <a:p>
            <a:pPr marL="0" indent="0">
              <a:buNone/>
            </a:pPr>
            <a:r>
              <a:rPr lang="nl-NL" sz="3100" b="1" dirty="0" smtClean="0"/>
              <a:t>3</a:t>
            </a:r>
            <a:r>
              <a:rPr lang="et-EE" sz="3100" b="1" dirty="0" smtClean="0"/>
              <a:t>.</a:t>
            </a:r>
            <a:r>
              <a:rPr lang="en-US" sz="3100" b="1" dirty="0" smtClean="0"/>
              <a:t> </a:t>
            </a:r>
            <a:r>
              <a:rPr lang="en-US" sz="3100" b="1" dirty="0" err="1" smtClean="0"/>
              <a:t>Peatükk</a:t>
            </a:r>
            <a:r>
              <a:rPr lang="en-US" sz="3100" b="1" dirty="0" smtClean="0"/>
              <a:t>:</a:t>
            </a:r>
            <a:r>
              <a:rPr lang="nl-NL" sz="3100" b="1" dirty="0" smtClean="0"/>
              <a:t> </a:t>
            </a:r>
            <a:r>
              <a:rPr lang="et-EE" sz="3100" b="1" dirty="0" smtClean="0"/>
              <a:t>MULTIINTELLIGENTSUSE TEOORIA</a:t>
            </a:r>
            <a:endParaRPr lang="nl-NL" sz="3100" b="1" dirty="0"/>
          </a:p>
          <a:p>
            <a:pPr marL="457200" lvl="1" indent="0">
              <a:buNone/>
            </a:pPr>
            <a:r>
              <a:rPr lang="en-GB" sz="2700" dirty="0"/>
              <a:t>3.1. </a:t>
            </a:r>
            <a:r>
              <a:rPr lang="et-EE" sz="2700" dirty="0" smtClean="0"/>
              <a:t>Sissejuhatus</a:t>
            </a:r>
            <a:endParaRPr lang="en-GB" sz="2700" dirty="0"/>
          </a:p>
          <a:p>
            <a:pPr marL="457200" lvl="1" indent="0">
              <a:buNone/>
            </a:pPr>
            <a:r>
              <a:rPr lang="en-GB" sz="2700" dirty="0"/>
              <a:t>3.2</a:t>
            </a:r>
            <a:r>
              <a:rPr lang="en-GB" sz="2700" dirty="0" smtClean="0"/>
              <a:t>.</a:t>
            </a:r>
            <a:r>
              <a:rPr lang="et-EE" sz="2700" dirty="0" smtClean="0"/>
              <a:t> Aeg eneseanalüüsiks</a:t>
            </a:r>
          </a:p>
          <a:p>
            <a:pPr marL="457200" lvl="1" indent="0">
              <a:buNone/>
            </a:pPr>
            <a:r>
              <a:rPr lang="en-GB" sz="2700" dirty="0"/>
              <a:t>3.3. </a:t>
            </a:r>
            <a:r>
              <a:rPr lang="en-GB" sz="2700" dirty="0" err="1"/>
              <a:t>Kasulikkus</a:t>
            </a:r>
            <a:r>
              <a:rPr lang="en-GB" sz="2700" dirty="0"/>
              <a:t> </a:t>
            </a:r>
            <a:r>
              <a:rPr lang="en-GB" sz="2700" dirty="0" err="1"/>
              <a:t>hariduse</a:t>
            </a:r>
            <a:r>
              <a:rPr lang="en-GB" sz="2700" dirty="0"/>
              <a:t> </a:t>
            </a:r>
            <a:r>
              <a:rPr lang="en-GB" sz="2700" dirty="0" err="1" smtClean="0"/>
              <a:t>kontekstis</a:t>
            </a:r>
            <a:endParaRPr lang="et-EE" sz="2700" dirty="0" smtClean="0"/>
          </a:p>
          <a:p>
            <a:pPr marL="457200" lvl="1" indent="0">
              <a:buNone/>
            </a:pPr>
            <a:r>
              <a:rPr lang="et-EE" sz="2700" dirty="0" smtClean="0"/>
              <a:t>3.4. Aeg täiendavaks lugemiseks</a:t>
            </a:r>
          </a:p>
          <a:p>
            <a:pPr marL="457200" lvl="1" indent="0">
              <a:buNone/>
            </a:pPr>
            <a:r>
              <a:rPr lang="et-EE" sz="2700" dirty="0" smtClean="0"/>
              <a:t>3.5. Väljakutsed</a:t>
            </a:r>
          </a:p>
          <a:p>
            <a:pPr marL="0" indent="0">
              <a:buNone/>
            </a:pPr>
            <a:endParaRPr lang="en-GB" sz="3100" dirty="0"/>
          </a:p>
          <a:p>
            <a:pPr marL="0" indent="0">
              <a:buNone/>
            </a:pPr>
            <a:r>
              <a:rPr lang="nl-NL" sz="3100" b="1" dirty="0" smtClean="0"/>
              <a:t>4</a:t>
            </a:r>
            <a:r>
              <a:rPr lang="et-EE" sz="3100" b="1" dirty="0" smtClean="0"/>
              <a:t>. </a:t>
            </a:r>
            <a:r>
              <a:rPr lang="en-US" sz="3100" b="1" dirty="0" err="1" smtClean="0"/>
              <a:t>Peatükk</a:t>
            </a:r>
            <a:r>
              <a:rPr lang="en-US" sz="3100" b="1" dirty="0" smtClean="0"/>
              <a:t>: </a:t>
            </a:r>
            <a:r>
              <a:rPr lang="et-EE" sz="3100" b="1" dirty="0" smtClean="0"/>
              <a:t>MUUTUSI </a:t>
            </a:r>
            <a:r>
              <a:rPr lang="et-EE" sz="3100" b="1" dirty="0" smtClean="0"/>
              <a:t>MÕJUTAVAD TEGURID KLASSIRUUMIS</a:t>
            </a:r>
            <a:endParaRPr lang="nl-NL" sz="3100" b="1" dirty="0"/>
          </a:p>
          <a:p>
            <a:pPr marL="457200" lvl="1" indent="0">
              <a:buNone/>
            </a:pPr>
            <a:r>
              <a:rPr lang="nl-NL" sz="3100" dirty="0"/>
              <a:t>4.1. </a:t>
            </a:r>
            <a:r>
              <a:rPr lang="et-EE" sz="3100" dirty="0" smtClean="0"/>
              <a:t>Taust</a:t>
            </a:r>
            <a:endParaRPr lang="nl-NL" sz="3100" dirty="0"/>
          </a:p>
          <a:p>
            <a:pPr marL="457200" lvl="1" indent="0">
              <a:buNone/>
            </a:pPr>
            <a:r>
              <a:rPr lang="nl-NL" sz="3100" dirty="0"/>
              <a:t>4.2. </a:t>
            </a:r>
            <a:r>
              <a:rPr lang="et-EE" sz="3200" dirty="0"/>
              <a:t>Aeg eneseanalüüsiks</a:t>
            </a:r>
            <a:endParaRPr lang="nl-NL" sz="3100" dirty="0"/>
          </a:p>
          <a:p>
            <a:pPr marL="457200" lvl="1" indent="0">
              <a:buNone/>
            </a:pPr>
            <a:endParaRPr lang="nl-NL" dirty="0"/>
          </a:p>
          <a:p>
            <a:pPr marL="457200" lvl="1" indent="0">
              <a:buNone/>
            </a:pPr>
            <a:endParaRPr lang="nl-NL" dirty="0"/>
          </a:p>
          <a:p>
            <a:pPr marL="457200" lvl="1" indent="0">
              <a:buNone/>
            </a:pPr>
            <a:endParaRPr lang="nl-NL" dirty="0"/>
          </a:p>
          <a:p>
            <a:pPr lvl="1"/>
            <a:endParaRPr lang="en-GB" dirty="0"/>
          </a:p>
          <a:p>
            <a:pPr marL="457200" lvl="1" indent="0">
              <a:buNone/>
            </a:pPr>
            <a:endParaRPr lang="en-GB" dirty="0"/>
          </a:p>
        </p:txBody>
      </p:sp>
      <p:sp>
        <p:nvSpPr>
          <p:cNvPr id="2"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304800" y="304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457200" y="4572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7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p:txBody>
          <a:bodyPr>
            <a:normAutofit/>
          </a:bodyPr>
          <a:lstStyle/>
          <a:p>
            <a:pPr>
              <a:lnSpc>
                <a:spcPct val="115000"/>
              </a:lnSpc>
              <a:spcBef>
                <a:spcPts val="500"/>
              </a:spcBef>
              <a:spcAft>
                <a:spcPts val="1000"/>
              </a:spcAft>
            </a:pPr>
            <a:r>
              <a:rPr lang="en-GB" sz="2800" b="1" dirty="0" smtClean="0">
                <a:solidFill>
                  <a:schemeClr val="bg1"/>
                </a:solidFill>
                <a:latin typeface="+mn-lt"/>
                <a:ea typeface="+mn-ea"/>
                <a:cs typeface="+mn-cs"/>
              </a:rPr>
              <a:t>1</a:t>
            </a:r>
            <a:r>
              <a:rPr lang="et-EE" sz="2800" b="1" dirty="0" smtClean="0">
                <a:solidFill>
                  <a:schemeClr val="bg1"/>
                </a:solidFill>
                <a:latin typeface="+mn-lt"/>
                <a:ea typeface="+mn-ea"/>
                <a:cs typeface="+mn-cs"/>
              </a:rPr>
              <a:t>.</a:t>
            </a:r>
            <a:r>
              <a:rPr lang="en-GB" sz="2800" b="1" dirty="0" smtClean="0">
                <a:solidFill>
                  <a:schemeClr val="bg1"/>
                </a:solidFill>
                <a:latin typeface="+mn-lt"/>
                <a:ea typeface="+mn-ea"/>
                <a:cs typeface="+mn-cs"/>
              </a:rPr>
              <a:t> </a:t>
            </a:r>
            <a:r>
              <a:rPr lang="et-EE" sz="2800" b="1" dirty="0" smtClean="0">
                <a:solidFill>
                  <a:schemeClr val="bg1"/>
                </a:solidFill>
                <a:latin typeface="+mn-lt"/>
                <a:ea typeface="+mn-ea"/>
                <a:cs typeface="+mn-cs"/>
              </a:rPr>
              <a:t>MIS ON ÕPISTIILID</a:t>
            </a:r>
            <a:r>
              <a:rPr lang="en-GB" sz="2800" b="1" dirty="0" smtClean="0">
                <a:solidFill>
                  <a:schemeClr val="bg1"/>
                </a:solidFill>
                <a:latin typeface="+mn-lt"/>
                <a:ea typeface="+mn-ea"/>
                <a:cs typeface="+mn-cs"/>
              </a:rPr>
              <a:t>? </a:t>
            </a:r>
            <a:endParaRPr lang="en-GB" sz="2800" b="1" dirty="0">
              <a:solidFill>
                <a:schemeClr val="bg1"/>
              </a:solidFill>
              <a:latin typeface="+mn-lt"/>
              <a:ea typeface="+mn-ea"/>
              <a:cs typeface="+mn-cs"/>
            </a:endParaRPr>
          </a:p>
        </p:txBody>
      </p:sp>
      <p:sp>
        <p:nvSpPr>
          <p:cNvPr id="5" name="TextBox 4">
            <a:extLst>
              <a:ext uri="{FF2B5EF4-FFF2-40B4-BE49-F238E27FC236}">
                <a16:creationId xmlns:a16="http://schemas.microsoft.com/office/drawing/2014/main" id="{308B41E4-13E2-4ED8-971D-D8365451BCF2}"/>
              </a:ext>
            </a:extLst>
          </p:cNvPr>
          <p:cNvSpPr txBox="1"/>
          <p:nvPr/>
        </p:nvSpPr>
        <p:spPr>
          <a:xfrm>
            <a:off x="229455" y="4019637"/>
            <a:ext cx="5425621" cy="2131353"/>
          </a:xfrm>
          <a:prstGeom prst="rect">
            <a:avLst/>
          </a:prstGeom>
          <a:noFill/>
        </p:spPr>
        <p:txBody>
          <a:bodyPr wrap="square">
            <a:spAutoFit/>
          </a:bodyPr>
          <a:lstStyle/>
          <a:p>
            <a:pPr>
              <a:lnSpc>
                <a:spcPct val="150000"/>
              </a:lnSpc>
              <a:spcBef>
                <a:spcPts val="500"/>
              </a:spcBef>
              <a:spcAft>
                <a:spcPts val="1000"/>
              </a:spcAft>
            </a:pP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Igaüks</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on </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geenius</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aga</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kui</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sa</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hindad</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kala </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selle</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järgi</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kas</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ta </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suudab</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puu</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otsa</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ronida</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siis</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elab</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ta </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kogu</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oma</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elu</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a:t>
            </a:r>
            <a:r>
              <a:rPr lang="en-GB" sz="2000" i="1" dirty="0" err="1">
                <a:solidFill>
                  <a:schemeClr val="bg1"/>
                </a:solidFill>
                <a:latin typeface="Corbel" panose="020B0503020204020204" pitchFamily="34" charset="0"/>
                <a:ea typeface="Corbel" panose="020B0503020204020204" pitchFamily="34" charset="0"/>
                <a:cs typeface="Times New Roman" panose="02020603050405020304" pitchFamily="18" charset="0"/>
              </a:rPr>
              <a:t>uskudes</a:t>
            </a:r>
            <a:r>
              <a:rPr lang="en-GB" sz="2000" i="1" dirty="0">
                <a:solidFill>
                  <a:schemeClr val="bg1"/>
                </a:solidFill>
                <a:latin typeface="Corbel" panose="020B0503020204020204" pitchFamily="34" charset="0"/>
                <a:ea typeface="Corbel" panose="020B0503020204020204" pitchFamily="34" charset="0"/>
                <a:cs typeface="Times New Roman" panose="02020603050405020304" pitchFamily="18" charset="0"/>
              </a:rPr>
              <a:t>, et ta on loll</a:t>
            </a:r>
            <a:r>
              <a:rPr lang="en-GB" sz="2000" i="1" dirty="0" smtClean="0">
                <a:solidFill>
                  <a:schemeClr val="bg1"/>
                </a:solidFill>
                <a:latin typeface="Corbel" panose="020B0503020204020204" pitchFamily="34" charset="0"/>
                <a:ea typeface="Corbel" panose="020B0503020204020204" pitchFamily="34" charset="0"/>
                <a:cs typeface="Times New Roman" panose="02020603050405020304" pitchFamily="18" charset="0"/>
              </a:rPr>
              <a:t>.</a:t>
            </a:r>
            <a:r>
              <a:rPr lang="en-GB" sz="2000" i="1" dirty="0" smtClean="0">
                <a:solidFill>
                  <a:schemeClr val="bg1"/>
                </a:solidFill>
                <a:effectLst/>
                <a:latin typeface="Corbel" panose="020B0503020204020204" pitchFamily="34" charset="0"/>
                <a:ea typeface="Corbel" panose="020B0503020204020204" pitchFamily="34" charset="0"/>
                <a:cs typeface="Times New Roman" panose="02020603050405020304" pitchFamily="18" charset="0"/>
              </a:rPr>
              <a:t>”</a:t>
            </a:r>
            <a:endParaRPr lang="en-GB" sz="2000" i="1" dirty="0">
              <a:solidFill>
                <a:schemeClr val="bg1"/>
              </a:solidFill>
              <a:effectLst/>
              <a:latin typeface="Corbel" panose="020B0503020204020204" pitchFamily="34" charset="0"/>
              <a:ea typeface="Corbel" panose="020B0503020204020204" pitchFamily="34" charset="0"/>
              <a:cs typeface="Times New Roman" panose="02020603050405020304" pitchFamily="18" charset="0"/>
            </a:endParaRPr>
          </a:p>
          <a:p>
            <a:pPr>
              <a:lnSpc>
                <a:spcPct val="150000"/>
              </a:lnSpc>
              <a:spcBef>
                <a:spcPts val="500"/>
              </a:spcBef>
              <a:spcAft>
                <a:spcPts val="1000"/>
              </a:spcAft>
            </a:pPr>
            <a:r>
              <a:rPr lang="en-GB" sz="2000" b="1" i="1" dirty="0">
                <a:solidFill>
                  <a:schemeClr val="bg1"/>
                </a:solidFill>
                <a:effectLst/>
                <a:latin typeface="Corbel" panose="020B0503020204020204" pitchFamily="34" charset="0"/>
                <a:ea typeface="Corbel" panose="020B0503020204020204" pitchFamily="34" charset="0"/>
                <a:cs typeface="Times New Roman" panose="02020603050405020304" pitchFamily="18" charset="0"/>
              </a:rPr>
              <a:t>-</a:t>
            </a:r>
            <a:r>
              <a:rPr lang="en-GB" sz="2000" b="1" dirty="0">
                <a:solidFill>
                  <a:schemeClr val="bg1"/>
                </a:solidFill>
                <a:effectLst/>
                <a:latin typeface="Corbel" panose="020B0503020204020204" pitchFamily="34" charset="0"/>
                <a:ea typeface="Corbel" panose="020B0503020204020204" pitchFamily="34" charset="0"/>
                <a:cs typeface="Times New Roman" panose="02020603050405020304" pitchFamily="18" charset="0"/>
              </a:rPr>
              <a:t>Albert Einstein </a:t>
            </a:r>
          </a:p>
        </p:txBody>
      </p:sp>
    </p:spTree>
    <p:extLst>
      <p:ext uri="{BB962C8B-B14F-4D97-AF65-F5344CB8AC3E}">
        <p14:creationId xmlns:p14="http://schemas.microsoft.com/office/powerpoint/2010/main" val="38555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67A9A5-0E33-4966-8A16-91923FECE081}"/>
              </a:ext>
            </a:extLst>
          </p:cNvPr>
          <p:cNvSpPr>
            <a:spLocks noGrp="1"/>
          </p:cNvSpPr>
          <p:nvPr>
            <p:ph type="title"/>
          </p:nvPr>
        </p:nvSpPr>
        <p:spPr>
          <a:xfrm>
            <a:off x="246354" y="21463"/>
            <a:ext cx="5735346" cy="1325563"/>
          </a:xfrm>
        </p:spPr>
        <p:txBody>
          <a:bodyPr/>
          <a:lstStyle/>
          <a:p>
            <a:r>
              <a:rPr lang="et-EE" dirty="0" smtClean="0">
                <a:solidFill>
                  <a:srgbClr val="64B558"/>
                </a:solidFill>
                <a:latin typeface="+mn-lt"/>
              </a:rPr>
              <a:t>Mis on õpistiilid</a:t>
            </a:r>
            <a:r>
              <a:rPr lang="nl-NL" dirty="0" smtClean="0">
                <a:solidFill>
                  <a:srgbClr val="64B558"/>
                </a:solidFill>
                <a:latin typeface="+mn-lt"/>
              </a:rPr>
              <a:t>?</a:t>
            </a:r>
            <a:r>
              <a:rPr lang="nl-NL" b="1" dirty="0">
                <a:solidFill>
                  <a:srgbClr val="64B558"/>
                </a:solidFill>
              </a:rPr>
              <a:t/>
            </a:r>
            <a:br>
              <a:rPr lang="nl-NL" b="1" dirty="0">
                <a:solidFill>
                  <a:srgbClr val="64B558"/>
                </a:solidFill>
              </a:rPr>
            </a:br>
            <a:r>
              <a:rPr lang="et-EE" sz="2800" dirty="0" smtClean="0">
                <a:solidFill>
                  <a:srgbClr val="64B558"/>
                </a:solidFill>
              </a:rPr>
              <a:t>1</a:t>
            </a:r>
            <a:r>
              <a:rPr lang="nl-NL" sz="2800" dirty="0" smtClean="0">
                <a:solidFill>
                  <a:srgbClr val="64B558"/>
                </a:solidFill>
              </a:rPr>
              <a:t>.1</a:t>
            </a:r>
            <a:r>
              <a:rPr lang="et-EE" sz="2800" dirty="0" smtClean="0">
                <a:solidFill>
                  <a:srgbClr val="64B558"/>
                </a:solidFill>
              </a:rPr>
              <a:t>.</a:t>
            </a:r>
            <a:r>
              <a:rPr lang="nl-NL" sz="2800" dirty="0" smtClean="0">
                <a:solidFill>
                  <a:srgbClr val="64B558"/>
                </a:solidFill>
              </a:rPr>
              <a:t> </a:t>
            </a:r>
            <a:r>
              <a:rPr lang="et-EE" sz="2800" dirty="0" smtClean="0">
                <a:solidFill>
                  <a:srgbClr val="64B558"/>
                </a:solidFill>
              </a:rPr>
              <a:t>Sissejuhatus</a:t>
            </a:r>
            <a:r>
              <a:rPr lang="nl-NL" sz="2800" dirty="0" smtClean="0">
                <a:solidFill>
                  <a:srgbClr val="64B558"/>
                </a:solidFill>
              </a:rPr>
              <a:t>:</a:t>
            </a:r>
            <a:endParaRPr lang="en-GB" sz="2800" dirty="0">
              <a:solidFill>
                <a:srgbClr val="64B558"/>
              </a:solidFill>
            </a:endParaRPr>
          </a:p>
        </p:txBody>
      </p:sp>
      <p:sp>
        <p:nvSpPr>
          <p:cNvPr id="2" name="Content Placeholder 1">
            <a:extLst>
              <a:ext uri="{FF2B5EF4-FFF2-40B4-BE49-F238E27FC236}">
                <a16:creationId xmlns:a16="http://schemas.microsoft.com/office/drawing/2014/main" id="{605F5134-825F-40D6-8EF9-6FFA9298FB51}"/>
              </a:ext>
            </a:extLst>
          </p:cNvPr>
          <p:cNvSpPr>
            <a:spLocks noGrp="1"/>
          </p:cNvSpPr>
          <p:nvPr>
            <p:ph idx="1"/>
          </p:nvPr>
        </p:nvSpPr>
        <p:spPr>
          <a:xfrm>
            <a:off x="5907024" y="1521789"/>
            <a:ext cx="5961681" cy="4087789"/>
          </a:xfrm>
          <a:ln w="28575">
            <a:solidFill>
              <a:srgbClr val="64B558"/>
            </a:solidFill>
          </a:ln>
        </p:spPr>
        <p:txBody>
          <a:bodyPr>
            <a:normAutofit fontScale="62500" lnSpcReduction="20000"/>
          </a:bodyPr>
          <a:lstStyle/>
          <a:p>
            <a:pPr marL="457200" indent="0">
              <a:lnSpc>
                <a:spcPct val="124000"/>
              </a:lnSpc>
              <a:spcBef>
                <a:spcPts val="500"/>
              </a:spcBef>
              <a:spcAft>
                <a:spcPts val="1000"/>
              </a:spcAft>
              <a:buNone/>
            </a:pPr>
            <a:endParaRPr lang="en-GB" sz="2000" dirty="0">
              <a:solidFill>
                <a:srgbClr val="64B558"/>
              </a:solidFill>
            </a:endParaRPr>
          </a:p>
          <a:p>
            <a:pPr marL="457200" indent="0">
              <a:lnSpc>
                <a:spcPct val="124000"/>
              </a:lnSpc>
              <a:spcBef>
                <a:spcPts val="500"/>
              </a:spcBef>
              <a:spcAft>
                <a:spcPts val="1000"/>
              </a:spcAft>
              <a:buNone/>
            </a:pPr>
            <a:r>
              <a:rPr lang="en-GB" sz="2600" dirty="0" err="1" smtClean="0">
                <a:solidFill>
                  <a:srgbClr val="676766"/>
                </a:solidFill>
              </a:rPr>
              <a:t>Õp</a:t>
            </a:r>
            <a:r>
              <a:rPr lang="et-EE" sz="2600" dirty="0" smtClean="0">
                <a:solidFill>
                  <a:srgbClr val="676766"/>
                </a:solidFill>
              </a:rPr>
              <a:t>i</a:t>
            </a:r>
            <a:r>
              <a:rPr lang="en-GB" sz="2600" dirty="0" err="1" smtClean="0">
                <a:solidFill>
                  <a:srgbClr val="676766"/>
                </a:solidFill>
              </a:rPr>
              <a:t>stiil</a:t>
            </a:r>
            <a:r>
              <a:rPr lang="en-GB" sz="2600" dirty="0" smtClean="0">
                <a:solidFill>
                  <a:srgbClr val="676766"/>
                </a:solidFill>
              </a:rPr>
              <a:t> </a:t>
            </a:r>
            <a:r>
              <a:rPr lang="en-GB" sz="2600" dirty="0" err="1">
                <a:solidFill>
                  <a:srgbClr val="676766"/>
                </a:solidFill>
              </a:rPr>
              <a:t>viitab</a:t>
            </a:r>
            <a:r>
              <a:rPr lang="en-GB" sz="2600" dirty="0">
                <a:solidFill>
                  <a:srgbClr val="676766"/>
                </a:solidFill>
              </a:rPr>
              <a:t> </a:t>
            </a:r>
            <a:r>
              <a:rPr lang="en-GB" sz="2600" dirty="0" err="1" smtClean="0">
                <a:solidFill>
                  <a:srgbClr val="676766"/>
                </a:solidFill>
              </a:rPr>
              <a:t>õpilaste</a:t>
            </a:r>
            <a:r>
              <a:rPr lang="en-GB" sz="2600" dirty="0" smtClean="0">
                <a:solidFill>
                  <a:srgbClr val="676766"/>
                </a:solidFill>
              </a:rPr>
              <a:t> </a:t>
            </a:r>
            <a:r>
              <a:rPr lang="en-GB" sz="2600" dirty="0" err="1">
                <a:solidFill>
                  <a:srgbClr val="676766"/>
                </a:solidFill>
              </a:rPr>
              <a:t>eelistatud</a:t>
            </a:r>
            <a:r>
              <a:rPr lang="en-GB" sz="2600" dirty="0">
                <a:solidFill>
                  <a:srgbClr val="676766"/>
                </a:solidFill>
              </a:rPr>
              <a:t> </a:t>
            </a:r>
            <a:r>
              <a:rPr lang="en-GB" sz="2600" dirty="0" err="1" smtClean="0">
                <a:solidFill>
                  <a:srgbClr val="676766"/>
                </a:solidFill>
              </a:rPr>
              <a:t>õp</a:t>
            </a:r>
            <a:r>
              <a:rPr lang="et-EE" sz="2600" dirty="0" err="1" smtClean="0">
                <a:solidFill>
                  <a:srgbClr val="676766"/>
                </a:solidFill>
              </a:rPr>
              <a:t>pimise</a:t>
            </a:r>
            <a:r>
              <a:rPr lang="et-EE" sz="2600" dirty="0" smtClean="0">
                <a:solidFill>
                  <a:srgbClr val="676766"/>
                </a:solidFill>
              </a:rPr>
              <a:t> </a:t>
            </a:r>
            <a:r>
              <a:rPr lang="en-GB" sz="2600" dirty="0" err="1" smtClean="0">
                <a:solidFill>
                  <a:srgbClr val="676766"/>
                </a:solidFill>
              </a:rPr>
              <a:t>viisidele</a:t>
            </a:r>
            <a:r>
              <a:rPr lang="en-GB" sz="2600" dirty="0" smtClean="0">
                <a:solidFill>
                  <a:srgbClr val="676766"/>
                </a:solidFill>
              </a:rPr>
              <a:t> </a:t>
            </a:r>
            <a:r>
              <a:rPr lang="en-GB" sz="2600" dirty="0" err="1">
                <a:solidFill>
                  <a:srgbClr val="676766"/>
                </a:solidFill>
              </a:rPr>
              <a:t>kõikides</a:t>
            </a:r>
            <a:r>
              <a:rPr lang="en-GB" sz="2600" dirty="0">
                <a:solidFill>
                  <a:srgbClr val="676766"/>
                </a:solidFill>
              </a:rPr>
              <a:t> </a:t>
            </a:r>
            <a:r>
              <a:rPr lang="en-GB" sz="2600" dirty="0" err="1">
                <a:solidFill>
                  <a:srgbClr val="676766"/>
                </a:solidFill>
              </a:rPr>
              <a:t>õpisituatsioonides</a:t>
            </a:r>
            <a:r>
              <a:rPr lang="en-GB" sz="2600" dirty="0">
                <a:solidFill>
                  <a:srgbClr val="676766"/>
                </a:solidFill>
              </a:rPr>
              <a:t>, </a:t>
            </a:r>
            <a:r>
              <a:rPr lang="en-GB" sz="2600" dirty="0" err="1">
                <a:solidFill>
                  <a:srgbClr val="676766"/>
                </a:solidFill>
              </a:rPr>
              <a:t>samas</a:t>
            </a:r>
            <a:r>
              <a:rPr lang="en-GB" sz="2600" dirty="0">
                <a:solidFill>
                  <a:srgbClr val="676766"/>
                </a:solidFill>
              </a:rPr>
              <a:t> </a:t>
            </a:r>
            <a:r>
              <a:rPr lang="en-GB" sz="2600" dirty="0" err="1" smtClean="0">
                <a:solidFill>
                  <a:srgbClr val="676766"/>
                </a:solidFill>
              </a:rPr>
              <a:t>õpetamisstiilid</a:t>
            </a:r>
            <a:r>
              <a:rPr lang="en-GB" sz="2600" dirty="0" smtClean="0">
                <a:solidFill>
                  <a:srgbClr val="676766"/>
                </a:solidFill>
              </a:rPr>
              <a:t> </a:t>
            </a:r>
            <a:r>
              <a:rPr lang="en-GB" sz="2600" dirty="0" err="1">
                <a:solidFill>
                  <a:srgbClr val="676766"/>
                </a:solidFill>
              </a:rPr>
              <a:t>viitavad</a:t>
            </a:r>
            <a:r>
              <a:rPr lang="en-GB" sz="2600" dirty="0">
                <a:solidFill>
                  <a:srgbClr val="676766"/>
                </a:solidFill>
              </a:rPr>
              <a:t> </a:t>
            </a:r>
            <a:r>
              <a:rPr lang="en-GB" sz="2600" dirty="0" err="1">
                <a:solidFill>
                  <a:srgbClr val="676766"/>
                </a:solidFill>
              </a:rPr>
              <a:t>õppejõudude</a:t>
            </a:r>
            <a:r>
              <a:rPr lang="en-GB" sz="2600" dirty="0">
                <a:solidFill>
                  <a:srgbClr val="676766"/>
                </a:solidFill>
              </a:rPr>
              <a:t> </a:t>
            </a:r>
            <a:r>
              <a:rPr lang="en-GB" sz="2600" dirty="0" err="1">
                <a:solidFill>
                  <a:srgbClr val="676766"/>
                </a:solidFill>
              </a:rPr>
              <a:t>käitumisele</a:t>
            </a:r>
            <a:r>
              <a:rPr lang="en-GB" sz="2600" dirty="0">
                <a:solidFill>
                  <a:srgbClr val="676766"/>
                </a:solidFill>
              </a:rPr>
              <a:t>, </a:t>
            </a:r>
            <a:r>
              <a:rPr lang="en-GB" sz="2600" dirty="0" err="1">
                <a:solidFill>
                  <a:srgbClr val="676766"/>
                </a:solidFill>
              </a:rPr>
              <a:t>uskumustele</a:t>
            </a:r>
            <a:r>
              <a:rPr lang="en-GB" sz="2600" dirty="0">
                <a:solidFill>
                  <a:srgbClr val="676766"/>
                </a:solidFill>
              </a:rPr>
              <a:t> </a:t>
            </a:r>
            <a:r>
              <a:rPr lang="en-GB" sz="2600" dirty="0" err="1">
                <a:solidFill>
                  <a:srgbClr val="676766"/>
                </a:solidFill>
              </a:rPr>
              <a:t>ja</a:t>
            </a:r>
            <a:r>
              <a:rPr lang="en-GB" sz="2600" dirty="0">
                <a:solidFill>
                  <a:srgbClr val="676766"/>
                </a:solidFill>
              </a:rPr>
              <a:t> </a:t>
            </a:r>
            <a:r>
              <a:rPr lang="en-GB" sz="2600" dirty="0" err="1">
                <a:solidFill>
                  <a:srgbClr val="676766"/>
                </a:solidFill>
              </a:rPr>
              <a:t>valitud</a:t>
            </a:r>
            <a:r>
              <a:rPr lang="en-GB" sz="2600" dirty="0">
                <a:solidFill>
                  <a:srgbClr val="676766"/>
                </a:solidFill>
              </a:rPr>
              <a:t> </a:t>
            </a:r>
            <a:r>
              <a:rPr lang="en-GB" sz="2600" dirty="0" err="1">
                <a:solidFill>
                  <a:srgbClr val="676766"/>
                </a:solidFill>
              </a:rPr>
              <a:t>õpetamismeetoditele</a:t>
            </a:r>
            <a:r>
              <a:rPr lang="en-GB" sz="2600" dirty="0">
                <a:solidFill>
                  <a:srgbClr val="676766"/>
                </a:solidFill>
              </a:rPr>
              <a:t>, </a:t>
            </a:r>
            <a:r>
              <a:rPr lang="en-GB" sz="2600" dirty="0" err="1">
                <a:solidFill>
                  <a:srgbClr val="676766"/>
                </a:solidFill>
              </a:rPr>
              <a:t>mida</a:t>
            </a:r>
            <a:r>
              <a:rPr lang="en-GB" sz="2600" dirty="0">
                <a:solidFill>
                  <a:srgbClr val="676766"/>
                </a:solidFill>
              </a:rPr>
              <a:t> </a:t>
            </a:r>
            <a:r>
              <a:rPr lang="en-GB" sz="2600" dirty="0" err="1">
                <a:solidFill>
                  <a:srgbClr val="676766"/>
                </a:solidFill>
              </a:rPr>
              <a:t>kasutatakse</a:t>
            </a:r>
            <a:r>
              <a:rPr lang="en-GB" sz="2600" dirty="0">
                <a:solidFill>
                  <a:srgbClr val="676766"/>
                </a:solidFill>
              </a:rPr>
              <a:t> </a:t>
            </a:r>
            <a:r>
              <a:rPr lang="en-GB" sz="2600" dirty="0" err="1">
                <a:solidFill>
                  <a:srgbClr val="676766"/>
                </a:solidFill>
              </a:rPr>
              <a:t>õppetundide</a:t>
            </a:r>
            <a:r>
              <a:rPr lang="en-GB" sz="2600" dirty="0">
                <a:solidFill>
                  <a:srgbClr val="676766"/>
                </a:solidFill>
              </a:rPr>
              <a:t> </a:t>
            </a:r>
            <a:r>
              <a:rPr lang="et-EE" sz="2600" dirty="0" smtClean="0">
                <a:solidFill>
                  <a:srgbClr val="676766"/>
                </a:solidFill>
              </a:rPr>
              <a:t>läbiviimisel</a:t>
            </a:r>
            <a:r>
              <a:rPr lang="en-GB" sz="2600" dirty="0" smtClean="0">
                <a:solidFill>
                  <a:srgbClr val="676766"/>
                </a:solidFill>
              </a:rPr>
              <a:t> </a:t>
            </a:r>
            <a:r>
              <a:rPr lang="en-GB" sz="2600" dirty="0" err="1" smtClean="0">
                <a:solidFill>
                  <a:srgbClr val="676766"/>
                </a:solidFill>
              </a:rPr>
              <a:t>õpilastele</a:t>
            </a:r>
            <a:r>
              <a:rPr lang="en-GB" sz="2600" dirty="0">
                <a:solidFill>
                  <a:srgbClr val="676766"/>
                </a:solidFill>
              </a:rPr>
              <a:t>. </a:t>
            </a:r>
            <a:r>
              <a:rPr lang="en-GB" sz="2600" dirty="0" smtClean="0">
                <a:solidFill>
                  <a:srgbClr val="676766"/>
                </a:solidFill>
              </a:rPr>
              <a:t>(</a:t>
            </a:r>
            <a:r>
              <a:rPr lang="en-GB" sz="2600" dirty="0">
                <a:solidFill>
                  <a:srgbClr val="676766"/>
                </a:solidFill>
              </a:rPr>
              <a:t>1) </a:t>
            </a:r>
            <a:r>
              <a:rPr lang="et-EE" sz="2600" dirty="0" smtClean="0">
                <a:solidFill>
                  <a:srgbClr val="676766"/>
                </a:solidFill>
              </a:rPr>
              <a:t>Viimasel ajal on läbi viidud mitmeid uuringuid õpilaste õpistiili ja õpetajate õpetamisstiili kohta.</a:t>
            </a:r>
          </a:p>
          <a:p>
            <a:pPr marL="457200" indent="0">
              <a:lnSpc>
                <a:spcPct val="124000"/>
              </a:lnSpc>
              <a:spcBef>
                <a:spcPts val="500"/>
              </a:spcBef>
              <a:spcAft>
                <a:spcPts val="1000"/>
              </a:spcAft>
              <a:buNone/>
            </a:pPr>
            <a:r>
              <a:rPr lang="en-GB" sz="2600" dirty="0" err="1">
                <a:solidFill>
                  <a:srgbClr val="676766"/>
                </a:solidFill>
              </a:rPr>
              <a:t>Lisaks</a:t>
            </a:r>
            <a:r>
              <a:rPr lang="en-GB" sz="2600" dirty="0">
                <a:solidFill>
                  <a:srgbClr val="676766"/>
                </a:solidFill>
              </a:rPr>
              <a:t> </a:t>
            </a:r>
            <a:r>
              <a:rPr lang="en-GB" sz="2600" dirty="0" err="1">
                <a:solidFill>
                  <a:srgbClr val="676766"/>
                </a:solidFill>
              </a:rPr>
              <a:t>sellele</a:t>
            </a:r>
            <a:r>
              <a:rPr lang="en-GB" sz="2600" dirty="0">
                <a:solidFill>
                  <a:srgbClr val="676766"/>
                </a:solidFill>
              </a:rPr>
              <a:t> </a:t>
            </a:r>
            <a:r>
              <a:rPr lang="en-GB" sz="2600" dirty="0" err="1">
                <a:solidFill>
                  <a:srgbClr val="676766"/>
                </a:solidFill>
              </a:rPr>
              <a:t>peegeldavad</a:t>
            </a:r>
            <a:r>
              <a:rPr lang="en-GB" sz="2600" dirty="0">
                <a:solidFill>
                  <a:srgbClr val="676766"/>
                </a:solidFill>
              </a:rPr>
              <a:t> </a:t>
            </a:r>
            <a:r>
              <a:rPr lang="en-GB" sz="2600" dirty="0" err="1">
                <a:solidFill>
                  <a:srgbClr val="676766"/>
                </a:solidFill>
              </a:rPr>
              <a:t>õpilaste</a:t>
            </a:r>
            <a:r>
              <a:rPr lang="en-GB" sz="2600" dirty="0">
                <a:solidFill>
                  <a:srgbClr val="676766"/>
                </a:solidFill>
              </a:rPr>
              <a:t> </a:t>
            </a:r>
            <a:r>
              <a:rPr lang="en-GB" sz="2600" dirty="0" err="1">
                <a:solidFill>
                  <a:srgbClr val="676766"/>
                </a:solidFill>
              </a:rPr>
              <a:t>õpistiilid</a:t>
            </a:r>
            <a:r>
              <a:rPr lang="en-GB" sz="2600" dirty="0">
                <a:solidFill>
                  <a:srgbClr val="676766"/>
                </a:solidFill>
              </a:rPr>
              <a:t> </a:t>
            </a:r>
            <a:r>
              <a:rPr lang="en-GB" sz="2600" dirty="0" err="1">
                <a:solidFill>
                  <a:srgbClr val="676766"/>
                </a:solidFill>
              </a:rPr>
              <a:t>geneetilist</a:t>
            </a:r>
            <a:r>
              <a:rPr lang="en-GB" sz="2600" dirty="0">
                <a:solidFill>
                  <a:srgbClr val="676766"/>
                </a:solidFill>
              </a:rPr>
              <a:t> </a:t>
            </a:r>
            <a:r>
              <a:rPr lang="en-GB" sz="2600" dirty="0" err="1">
                <a:solidFill>
                  <a:srgbClr val="676766"/>
                </a:solidFill>
              </a:rPr>
              <a:t>kodeerimist</a:t>
            </a:r>
            <a:r>
              <a:rPr lang="en-GB" sz="2600" dirty="0">
                <a:solidFill>
                  <a:srgbClr val="676766"/>
                </a:solidFill>
              </a:rPr>
              <a:t>, </a:t>
            </a:r>
            <a:r>
              <a:rPr lang="en-GB" sz="2600" dirty="0" err="1">
                <a:solidFill>
                  <a:srgbClr val="676766"/>
                </a:solidFill>
              </a:rPr>
              <a:t>isiksuse</a:t>
            </a:r>
            <a:r>
              <a:rPr lang="en-GB" sz="2600" dirty="0">
                <a:solidFill>
                  <a:srgbClr val="676766"/>
                </a:solidFill>
              </a:rPr>
              <a:t> </a:t>
            </a:r>
            <a:r>
              <a:rPr lang="en-GB" sz="2600" dirty="0" err="1">
                <a:solidFill>
                  <a:srgbClr val="676766"/>
                </a:solidFill>
              </a:rPr>
              <a:t>arengut</a:t>
            </a:r>
            <a:r>
              <a:rPr lang="en-GB" sz="2600" dirty="0">
                <a:solidFill>
                  <a:srgbClr val="676766"/>
                </a:solidFill>
              </a:rPr>
              <a:t> </a:t>
            </a:r>
            <a:r>
              <a:rPr lang="en-GB" sz="2600" dirty="0" err="1">
                <a:solidFill>
                  <a:srgbClr val="676766"/>
                </a:solidFill>
              </a:rPr>
              <a:t>ja</a:t>
            </a:r>
            <a:r>
              <a:rPr lang="en-GB" sz="2600" dirty="0">
                <a:solidFill>
                  <a:srgbClr val="676766"/>
                </a:solidFill>
              </a:rPr>
              <a:t> </a:t>
            </a:r>
            <a:r>
              <a:rPr lang="en-GB" sz="2600" dirty="0" err="1">
                <a:solidFill>
                  <a:srgbClr val="676766"/>
                </a:solidFill>
              </a:rPr>
              <a:t>keskkonnaga</a:t>
            </a:r>
            <a:r>
              <a:rPr lang="en-GB" sz="2600" dirty="0">
                <a:solidFill>
                  <a:srgbClr val="676766"/>
                </a:solidFill>
              </a:rPr>
              <a:t> </a:t>
            </a:r>
            <a:r>
              <a:rPr lang="en-GB" sz="2600" dirty="0" err="1" smtClean="0">
                <a:solidFill>
                  <a:srgbClr val="676766"/>
                </a:solidFill>
              </a:rPr>
              <a:t>kohanemist</a:t>
            </a:r>
            <a:r>
              <a:rPr lang="et-EE" sz="2600" dirty="0" smtClean="0">
                <a:solidFill>
                  <a:srgbClr val="676766"/>
                </a:solidFill>
              </a:rPr>
              <a:t>.</a:t>
            </a:r>
            <a:r>
              <a:rPr lang="en-GB" sz="2600" dirty="0" smtClean="0">
                <a:solidFill>
                  <a:srgbClr val="676766"/>
                </a:solidFill>
              </a:rPr>
              <a:t> </a:t>
            </a:r>
            <a:r>
              <a:rPr lang="en-GB" sz="2600" dirty="0">
                <a:solidFill>
                  <a:srgbClr val="676766"/>
                </a:solidFill>
              </a:rPr>
              <a:t>(2</a:t>
            </a:r>
            <a:r>
              <a:rPr lang="en-GB" sz="2600" dirty="0" smtClean="0">
                <a:solidFill>
                  <a:srgbClr val="676766"/>
                </a:solidFill>
              </a:rPr>
              <a:t>) </a:t>
            </a:r>
            <a:r>
              <a:rPr lang="en-GB" sz="2600" dirty="0" err="1">
                <a:solidFill>
                  <a:srgbClr val="676766"/>
                </a:solidFill>
              </a:rPr>
              <a:t>Uuringud</a:t>
            </a:r>
            <a:r>
              <a:rPr lang="en-GB" sz="2600" dirty="0">
                <a:solidFill>
                  <a:srgbClr val="676766"/>
                </a:solidFill>
              </a:rPr>
              <a:t> </a:t>
            </a:r>
            <a:r>
              <a:rPr lang="en-GB" sz="2600" dirty="0" err="1">
                <a:solidFill>
                  <a:srgbClr val="676766"/>
                </a:solidFill>
              </a:rPr>
              <a:t>näitavad</a:t>
            </a:r>
            <a:r>
              <a:rPr lang="en-GB" sz="2600" dirty="0">
                <a:solidFill>
                  <a:srgbClr val="676766"/>
                </a:solidFill>
              </a:rPr>
              <a:t>, et </a:t>
            </a:r>
            <a:r>
              <a:rPr lang="en-GB" sz="2600" dirty="0" err="1">
                <a:solidFill>
                  <a:srgbClr val="676766"/>
                </a:solidFill>
              </a:rPr>
              <a:t>õpilased</a:t>
            </a:r>
            <a:r>
              <a:rPr lang="en-GB" sz="2600" dirty="0">
                <a:solidFill>
                  <a:srgbClr val="676766"/>
                </a:solidFill>
              </a:rPr>
              <a:t> </a:t>
            </a:r>
            <a:r>
              <a:rPr lang="en-GB" sz="2600" dirty="0" err="1">
                <a:solidFill>
                  <a:srgbClr val="676766"/>
                </a:solidFill>
              </a:rPr>
              <a:t>omandavad</a:t>
            </a:r>
            <a:r>
              <a:rPr lang="en-GB" sz="2600" dirty="0">
                <a:solidFill>
                  <a:srgbClr val="676766"/>
                </a:solidFill>
              </a:rPr>
              <a:t> </a:t>
            </a:r>
            <a:r>
              <a:rPr lang="en-GB" sz="2600" dirty="0" err="1">
                <a:solidFill>
                  <a:srgbClr val="676766"/>
                </a:solidFill>
              </a:rPr>
              <a:t>rohkem</a:t>
            </a:r>
            <a:r>
              <a:rPr lang="en-GB" sz="2600" dirty="0">
                <a:solidFill>
                  <a:srgbClr val="676766"/>
                </a:solidFill>
              </a:rPr>
              <a:t> </a:t>
            </a:r>
            <a:r>
              <a:rPr lang="en-GB" sz="2600" dirty="0" err="1">
                <a:solidFill>
                  <a:srgbClr val="676766"/>
                </a:solidFill>
              </a:rPr>
              <a:t>teadmisi</a:t>
            </a:r>
            <a:r>
              <a:rPr lang="en-GB" sz="2600" dirty="0">
                <a:solidFill>
                  <a:srgbClr val="676766"/>
                </a:solidFill>
              </a:rPr>
              <a:t>, </a:t>
            </a:r>
            <a:r>
              <a:rPr lang="en-GB" sz="2600" dirty="0" err="1">
                <a:solidFill>
                  <a:srgbClr val="676766"/>
                </a:solidFill>
              </a:rPr>
              <a:t>säilitavad</a:t>
            </a:r>
            <a:r>
              <a:rPr lang="en-GB" sz="2600" dirty="0">
                <a:solidFill>
                  <a:srgbClr val="676766"/>
                </a:solidFill>
              </a:rPr>
              <a:t> </a:t>
            </a:r>
            <a:r>
              <a:rPr lang="en-GB" sz="2600" dirty="0" err="1">
                <a:solidFill>
                  <a:srgbClr val="676766"/>
                </a:solidFill>
              </a:rPr>
              <a:t>rohkem</a:t>
            </a:r>
            <a:r>
              <a:rPr lang="en-GB" sz="2600" dirty="0">
                <a:solidFill>
                  <a:srgbClr val="676766"/>
                </a:solidFill>
              </a:rPr>
              <a:t> </a:t>
            </a:r>
            <a:r>
              <a:rPr lang="en-GB" sz="2600" dirty="0" err="1">
                <a:solidFill>
                  <a:srgbClr val="676766"/>
                </a:solidFill>
              </a:rPr>
              <a:t>teavet</a:t>
            </a:r>
            <a:r>
              <a:rPr lang="en-GB" sz="2600" dirty="0">
                <a:solidFill>
                  <a:srgbClr val="676766"/>
                </a:solidFill>
              </a:rPr>
              <a:t> </a:t>
            </a:r>
            <a:r>
              <a:rPr lang="en-GB" sz="2600" dirty="0" err="1">
                <a:solidFill>
                  <a:srgbClr val="676766"/>
                </a:solidFill>
              </a:rPr>
              <a:t>ja</a:t>
            </a:r>
            <a:r>
              <a:rPr lang="en-GB" sz="2600" dirty="0">
                <a:solidFill>
                  <a:srgbClr val="676766"/>
                </a:solidFill>
              </a:rPr>
              <a:t> </a:t>
            </a:r>
            <a:r>
              <a:rPr lang="en-GB" sz="2600" dirty="0" err="1">
                <a:solidFill>
                  <a:srgbClr val="676766"/>
                </a:solidFill>
              </a:rPr>
              <a:t>saavutavad</a:t>
            </a:r>
            <a:r>
              <a:rPr lang="en-GB" sz="2600" dirty="0">
                <a:solidFill>
                  <a:srgbClr val="676766"/>
                </a:solidFill>
              </a:rPr>
              <a:t> </a:t>
            </a:r>
            <a:r>
              <a:rPr lang="en-GB" sz="2600" dirty="0" err="1">
                <a:solidFill>
                  <a:srgbClr val="676766"/>
                </a:solidFill>
              </a:rPr>
              <a:t>paremaid</a:t>
            </a:r>
            <a:r>
              <a:rPr lang="en-GB" sz="2600" dirty="0">
                <a:solidFill>
                  <a:srgbClr val="676766"/>
                </a:solidFill>
              </a:rPr>
              <a:t> </a:t>
            </a:r>
            <a:r>
              <a:rPr lang="en-GB" sz="2600" dirty="0" err="1">
                <a:solidFill>
                  <a:srgbClr val="676766"/>
                </a:solidFill>
              </a:rPr>
              <a:t>tulemusi</a:t>
            </a:r>
            <a:r>
              <a:rPr lang="en-GB" sz="2600" dirty="0">
                <a:solidFill>
                  <a:srgbClr val="676766"/>
                </a:solidFill>
              </a:rPr>
              <a:t>, </a:t>
            </a:r>
            <a:r>
              <a:rPr lang="en-GB" sz="2600" dirty="0" err="1">
                <a:solidFill>
                  <a:srgbClr val="676766"/>
                </a:solidFill>
              </a:rPr>
              <a:t>kui</a:t>
            </a:r>
            <a:r>
              <a:rPr lang="en-GB" sz="2600" dirty="0">
                <a:solidFill>
                  <a:srgbClr val="676766"/>
                </a:solidFill>
              </a:rPr>
              <a:t> </a:t>
            </a:r>
            <a:r>
              <a:rPr lang="en-GB" sz="2600" dirty="0" err="1">
                <a:solidFill>
                  <a:srgbClr val="676766"/>
                </a:solidFill>
              </a:rPr>
              <a:t>õpetajate</a:t>
            </a:r>
            <a:r>
              <a:rPr lang="en-GB" sz="2600" dirty="0">
                <a:solidFill>
                  <a:srgbClr val="676766"/>
                </a:solidFill>
              </a:rPr>
              <a:t> </a:t>
            </a:r>
            <a:r>
              <a:rPr lang="en-GB" sz="2600" dirty="0" err="1">
                <a:solidFill>
                  <a:srgbClr val="676766"/>
                </a:solidFill>
              </a:rPr>
              <a:t>õpetamisstiilid</a:t>
            </a:r>
            <a:r>
              <a:rPr lang="en-GB" sz="2600" dirty="0">
                <a:solidFill>
                  <a:srgbClr val="676766"/>
                </a:solidFill>
              </a:rPr>
              <a:t> </a:t>
            </a:r>
            <a:r>
              <a:rPr lang="en-GB" sz="2600" dirty="0" err="1">
                <a:solidFill>
                  <a:srgbClr val="676766"/>
                </a:solidFill>
              </a:rPr>
              <a:t>vastavad</a:t>
            </a:r>
            <a:r>
              <a:rPr lang="en-GB" sz="2600" dirty="0">
                <a:solidFill>
                  <a:srgbClr val="676766"/>
                </a:solidFill>
              </a:rPr>
              <a:t> </a:t>
            </a:r>
            <a:r>
              <a:rPr lang="en-GB" sz="2600" dirty="0" err="1">
                <a:solidFill>
                  <a:srgbClr val="676766"/>
                </a:solidFill>
              </a:rPr>
              <a:t>õpilaste</a:t>
            </a:r>
            <a:r>
              <a:rPr lang="en-GB" sz="2600" dirty="0">
                <a:solidFill>
                  <a:srgbClr val="676766"/>
                </a:solidFill>
              </a:rPr>
              <a:t> </a:t>
            </a:r>
            <a:r>
              <a:rPr lang="en-GB" sz="2600" dirty="0" err="1">
                <a:solidFill>
                  <a:srgbClr val="676766"/>
                </a:solidFill>
              </a:rPr>
              <a:t>õpistiilidele</a:t>
            </a:r>
            <a:r>
              <a:rPr lang="en-GB" sz="2600" dirty="0">
                <a:solidFill>
                  <a:srgbClr val="676766"/>
                </a:solidFill>
              </a:rPr>
              <a:t>. </a:t>
            </a:r>
            <a:r>
              <a:rPr lang="en-GB" sz="2600" dirty="0" smtClean="0">
                <a:solidFill>
                  <a:srgbClr val="676766"/>
                </a:solidFill>
              </a:rPr>
              <a:t>(2)</a:t>
            </a:r>
            <a:endParaRPr lang="en-GB" sz="1400" dirty="0">
              <a:effectLst/>
              <a:latin typeface="Corbel" panose="020B0503020204020204" pitchFamily="34" charset="0"/>
              <a:ea typeface="Corbel" panose="020B0503020204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01B2304-1CB0-4DFA-BEC1-1077163FE6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395"/>
          <a:stretch/>
        </p:blipFill>
        <p:spPr>
          <a:xfrm>
            <a:off x="752913" y="1521789"/>
            <a:ext cx="4500864" cy="4087790"/>
          </a:xfrm>
          <a:prstGeom prst="rect">
            <a:avLst/>
          </a:prstGeom>
        </p:spPr>
      </p:pic>
      <p:sp>
        <p:nvSpPr>
          <p:cNvPr id="6" name="Content Placeholder 1">
            <a:extLst>
              <a:ext uri="{FF2B5EF4-FFF2-40B4-BE49-F238E27FC236}">
                <a16:creationId xmlns:a16="http://schemas.microsoft.com/office/drawing/2014/main" id="{E31E6074-40D8-4E51-9919-502DFE062445}"/>
              </a:ext>
            </a:extLst>
          </p:cNvPr>
          <p:cNvSpPr txBox="1">
            <a:spLocks/>
          </p:cNvSpPr>
          <p:nvPr/>
        </p:nvSpPr>
        <p:spPr>
          <a:xfrm>
            <a:off x="-292460" y="6018016"/>
            <a:ext cx="9994244" cy="11691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5000"/>
              </a:lnSpc>
              <a:buFont typeface="Arial" panose="020B0604020202020204" pitchFamily="34" charset="0"/>
              <a:buNone/>
            </a:pPr>
            <a:endParaRPr lang="en-GB" sz="1000" dirty="0">
              <a:solidFill>
                <a:srgbClr val="64B558"/>
              </a:solidFill>
              <a:ea typeface="Corbel" panose="020B0503020204020204" pitchFamily="34" charset="0"/>
              <a:cs typeface="Times New Roman" panose="02020603050405020304" pitchFamily="18" charset="0"/>
            </a:endParaRPr>
          </a:p>
          <a:p>
            <a:pPr lvl="1">
              <a:lnSpc>
                <a:spcPct val="115000"/>
              </a:lnSpc>
              <a:buFont typeface="Arial" panose="020B0604020202020204" pitchFamily="34" charset="0"/>
              <a:buAutoNum type="arabicParenBoth"/>
            </a:pPr>
            <a:r>
              <a:rPr lang="en-GB" sz="700" dirty="0">
                <a:solidFill>
                  <a:srgbClr val="64B558"/>
                </a:solidFill>
                <a:ea typeface="Corbel" panose="020B0503020204020204" pitchFamily="34" charset="0"/>
                <a:cs typeface="Times New Roman" panose="02020603050405020304" pitchFamily="18" charset="0"/>
              </a:rPr>
              <a:t>L. Mei </a:t>
            </a:r>
            <a:r>
              <a:rPr lang="en-GB" sz="700" dirty="0" err="1">
                <a:solidFill>
                  <a:srgbClr val="64B558"/>
                </a:solidFill>
                <a:ea typeface="Corbel" panose="020B0503020204020204" pitchFamily="34" charset="0"/>
                <a:cs typeface="Times New Roman" panose="02020603050405020304" pitchFamily="18" charset="0"/>
              </a:rPr>
              <a:t>Ph’ng</a:t>
            </a:r>
            <a:r>
              <a:rPr lang="en-GB" sz="700" dirty="0">
                <a:solidFill>
                  <a:srgbClr val="64B558"/>
                </a:solidFill>
                <a:ea typeface="Corbel" panose="020B0503020204020204" pitchFamily="34" charset="0"/>
                <a:cs typeface="Times New Roman" panose="02020603050405020304" pitchFamily="18" charset="0"/>
              </a:rPr>
              <a:t>, "Teaching Styles, Learning Styles and the ESP Classroom," MATEC Web Conf., vol. 150, pp. 5082, 2018</a:t>
            </a:r>
          </a:p>
          <a:p>
            <a:pPr lvl="1">
              <a:lnSpc>
                <a:spcPct val="115000"/>
              </a:lnSpc>
              <a:buFont typeface="Arial" panose="020B0604020202020204" pitchFamily="34" charset="0"/>
              <a:buAutoNum type="arabicParenBoth"/>
            </a:pPr>
            <a:r>
              <a:rPr lang="en-GB" sz="700" dirty="0">
                <a:solidFill>
                  <a:srgbClr val="64B558"/>
                </a:solidFill>
                <a:ea typeface="Corbel" panose="020B0503020204020204" pitchFamily="34" charset="0"/>
                <a:cs typeface="Times New Roman" panose="02020603050405020304" pitchFamily="18" charset="0"/>
              </a:rPr>
              <a:t>Chetty, Nithya &amp; </a:t>
            </a:r>
            <a:r>
              <a:rPr lang="en-GB" sz="700" dirty="0" err="1">
                <a:solidFill>
                  <a:srgbClr val="64B558"/>
                </a:solidFill>
                <a:ea typeface="Corbel" panose="020B0503020204020204" pitchFamily="34" charset="0"/>
                <a:cs typeface="Times New Roman" panose="02020603050405020304" pitchFamily="18" charset="0"/>
              </a:rPr>
              <a:t>Handayani</a:t>
            </a:r>
            <a:r>
              <a:rPr lang="en-GB" sz="700" dirty="0">
                <a:solidFill>
                  <a:srgbClr val="64B558"/>
                </a:solidFill>
                <a:ea typeface="Corbel" panose="020B0503020204020204" pitchFamily="34" charset="0"/>
                <a:cs typeface="Times New Roman" panose="02020603050405020304" pitchFamily="18" charset="0"/>
              </a:rPr>
              <a:t>, Lina &amp; </a:t>
            </a:r>
            <a:r>
              <a:rPr lang="en-GB" sz="700" dirty="0" err="1">
                <a:solidFill>
                  <a:srgbClr val="64B558"/>
                </a:solidFill>
                <a:ea typeface="Corbel" panose="020B0503020204020204" pitchFamily="34" charset="0"/>
                <a:cs typeface="Times New Roman" panose="02020603050405020304" pitchFamily="18" charset="0"/>
              </a:rPr>
              <a:t>Sahabudin</a:t>
            </a:r>
            <a:r>
              <a:rPr lang="en-GB" sz="700" dirty="0">
                <a:solidFill>
                  <a:srgbClr val="64B558"/>
                </a:solidFill>
                <a:ea typeface="Corbel" panose="020B0503020204020204" pitchFamily="34" charset="0"/>
                <a:cs typeface="Times New Roman" panose="02020603050405020304" pitchFamily="18" charset="0"/>
              </a:rPr>
              <a:t>, Noor &amp; Ali, </a:t>
            </a:r>
            <a:r>
              <a:rPr lang="en-GB" sz="700" dirty="0" err="1">
                <a:solidFill>
                  <a:srgbClr val="64B558"/>
                </a:solidFill>
                <a:ea typeface="Corbel" panose="020B0503020204020204" pitchFamily="34" charset="0"/>
                <a:cs typeface="Times New Roman" panose="02020603050405020304" pitchFamily="18" charset="0"/>
              </a:rPr>
              <a:t>Zuraina</a:t>
            </a:r>
            <a:r>
              <a:rPr lang="en-GB" sz="700" dirty="0">
                <a:solidFill>
                  <a:srgbClr val="64B558"/>
                </a:solidFill>
                <a:ea typeface="Corbel" panose="020B0503020204020204" pitchFamily="34" charset="0"/>
                <a:cs typeface="Times New Roman" panose="02020603050405020304" pitchFamily="18" charset="0"/>
              </a:rPr>
              <a:t> &amp; Hamzah, </a:t>
            </a:r>
            <a:r>
              <a:rPr lang="en-GB" sz="700" dirty="0" err="1">
                <a:solidFill>
                  <a:srgbClr val="64B558"/>
                </a:solidFill>
                <a:ea typeface="Corbel" panose="020B0503020204020204" pitchFamily="34" charset="0"/>
                <a:cs typeface="Times New Roman" panose="02020603050405020304" pitchFamily="18" charset="0"/>
              </a:rPr>
              <a:t>Norhasyimah</a:t>
            </a:r>
            <a:r>
              <a:rPr lang="en-GB" sz="700" dirty="0">
                <a:solidFill>
                  <a:srgbClr val="64B558"/>
                </a:solidFill>
                <a:ea typeface="Corbel" panose="020B0503020204020204" pitchFamily="34" charset="0"/>
                <a:cs typeface="Times New Roman" panose="02020603050405020304" pitchFamily="18" charset="0"/>
              </a:rPr>
              <a:t> &amp; Kasim, </a:t>
            </a:r>
            <a:r>
              <a:rPr lang="en-GB" sz="700" dirty="0" err="1">
                <a:solidFill>
                  <a:srgbClr val="64B558"/>
                </a:solidFill>
                <a:ea typeface="Corbel" panose="020B0503020204020204" pitchFamily="34" charset="0"/>
                <a:cs typeface="Times New Roman" panose="02020603050405020304" pitchFamily="18" charset="0"/>
              </a:rPr>
              <a:t>Shahreen</a:t>
            </a:r>
            <a:r>
              <a:rPr lang="en-GB" sz="700" dirty="0">
                <a:solidFill>
                  <a:srgbClr val="64B558"/>
                </a:solidFill>
                <a:ea typeface="Corbel" panose="020B0503020204020204" pitchFamily="34" charset="0"/>
                <a:cs typeface="Times New Roman" panose="02020603050405020304" pitchFamily="18" charset="0"/>
              </a:rPr>
              <a:t>. (2019). Learning styles and teaching styles determine students’ academic performances. International Journal of Evaluation and Research in Education (IJERE). 8. 610.10.11591/ijere.v8i4.20345. </a:t>
            </a:r>
            <a:r>
              <a:rPr lang="en-GB" sz="700" u="sng" dirty="0">
                <a:solidFill>
                  <a:srgbClr val="64B558"/>
                </a:solidFill>
                <a:ea typeface="Corbel" panose="020B050302020402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https://files.eric.ed.gov/fulltext/EJ1238274.pdf</a:t>
            </a:r>
            <a:r>
              <a:rPr lang="en-GB" sz="700" dirty="0">
                <a:solidFill>
                  <a:srgbClr val="64B558"/>
                </a:solidFill>
                <a:ea typeface="Corbel" panose="020B0503020204020204" pitchFamily="34" charset="0"/>
                <a:cs typeface="Times New Roman" panose="02020603050405020304" pitchFamily="18" charset="0"/>
              </a:rPr>
              <a:t> </a:t>
            </a:r>
          </a:p>
          <a:p>
            <a:endParaRPr lang="en-GB" sz="2400" dirty="0"/>
          </a:p>
          <a:p>
            <a:endParaRPr lang="nl-NL" dirty="0"/>
          </a:p>
        </p:txBody>
      </p:sp>
    </p:spTree>
    <p:extLst>
      <p:ext uri="{BB962C8B-B14F-4D97-AF65-F5344CB8AC3E}">
        <p14:creationId xmlns:p14="http://schemas.microsoft.com/office/powerpoint/2010/main" val="6959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7643" y="1221651"/>
            <a:ext cx="7545500" cy="5458795"/>
          </a:xfrm>
        </p:spPr>
        <p:txBody>
          <a:bodyPr>
            <a:normAutofit/>
          </a:bodyPr>
          <a:lstStyle/>
          <a:p>
            <a:pPr marL="0" indent="0" algn="just">
              <a:lnSpc>
                <a:spcPct val="115000"/>
              </a:lnSpc>
              <a:spcBef>
                <a:spcPts val="500"/>
              </a:spcBef>
              <a:spcAft>
                <a:spcPts val="1000"/>
              </a:spcAft>
              <a:buNone/>
            </a:pPr>
            <a:r>
              <a:rPr lang="en-GB" sz="1700" dirty="0" err="1">
                <a:ea typeface="Corbel" panose="020B0503020204020204" pitchFamily="34" charset="0"/>
                <a:cs typeface="Times New Roman" panose="02020603050405020304" pitchFamily="18" charset="0"/>
              </a:rPr>
              <a:t>Kuigi</a:t>
            </a:r>
            <a:r>
              <a:rPr lang="en-GB" sz="1700" dirty="0">
                <a:ea typeface="Corbel" panose="020B0503020204020204" pitchFamily="34" charset="0"/>
                <a:cs typeface="Times New Roman" panose="02020603050405020304" pitchFamily="18" charset="0"/>
              </a:rPr>
              <a:t> need </a:t>
            </a:r>
            <a:r>
              <a:rPr lang="en-GB" sz="1700" dirty="0" err="1">
                <a:ea typeface="Corbel" panose="020B0503020204020204" pitchFamily="34" charset="0"/>
                <a:cs typeface="Times New Roman" panose="02020603050405020304" pitchFamily="18" charset="0"/>
              </a:rPr>
              <a:t>ei</a:t>
            </a:r>
            <a:r>
              <a:rPr lang="en-GB" sz="1700" dirty="0">
                <a:ea typeface="Corbel" panose="020B0503020204020204" pitchFamily="34" charset="0"/>
                <a:cs typeface="Times New Roman" panose="02020603050405020304" pitchFamily="18" charset="0"/>
              </a:rPr>
              <a:t> ole ranged </a:t>
            </a:r>
            <a:r>
              <a:rPr lang="en-GB" sz="1700" dirty="0" err="1">
                <a:ea typeface="Corbel" panose="020B0503020204020204" pitchFamily="34" charset="0"/>
                <a:cs typeface="Times New Roman" panose="02020603050405020304" pitchFamily="18" charset="0"/>
              </a:rPr>
              <a:t>teaduslikud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kategooriad</a:t>
            </a:r>
            <a:r>
              <a:rPr lang="en-GB" sz="1700" dirty="0">
                <a:ea typeface="Corbel" panose="020B0503020204020204" pitchFamily="34" charset="0"/>
                <a:cs typeface="Times New Roman" panose="02020603050405020304" pitchFamily="18" charset="0"/>
              </a:rPr>
              <a:t>, on need </a:t>
            </a:r>
            <a:r>
              <a:rPr lang="en-GB" sz="1700" dirty="0" err="1">
                <a:ea typeface="Corbel" panose="020B0503020204020204" pitchFamily="34" charset="0"/>
                <a:cs typeface="Times New Roman" panose="02020603050405020304" pitchFamily="18" charset="0"/>
              </a:rPr>
              <a:t>siiski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kasulikud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suunised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Uuringud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näitavad</a:t>
            </a:r>
            <a:r>
              <a:rPr lang="en-GB" sz="1700" dirty="0">
                <a:ea typeface="Corbel" panose="020B0503020204020204" pitchFamily="34" charset="0"/>
                <a:cs typeface="Times New Roman" panose="02020603050405020304" pitchFamily="18" charset="0"/>
              </a:rPr>
              <a:t>, et </a:t>
            </a:r>
            <a:r>
              <a:rPr lang="en-GB" sz="1700" dirty="0" err="1">
                <a:ea typeface="Corbel" panose="020B0503020204020204" pitchFamily="34" charset="0"/>
                <a:cs typeface="Times New Roman" panose="02020603050405020304" pitchFamily="18" charset="0"/>
              </a:rPr>
              <a:t>õpistiile</a:t>
            </a:r>
            <a:r>
              <a:rPr lang="en-GB" sz="1700" dirty="0">
                <a:ea typeface="Corbel" panose="020B0503020204020204" pitchFamily="34" charset="0"/>
                <a:cs typeface="Times New Roman" panose="02020603050405020304" pitchFamily="18" charset="0"/>
              </a:rPr>
              <a:t> on </a:t>
            </a:r>
            <a:r>
              <a:rPr lang="en-GB" sz="1700" dirty="0" err="1">
                <a:ea typeface="Corbel" panose="020B0503020204020204" pitchFamily="34" charset="0"/>
                <a:cs typeface="Times New Roman" panose="02020603050405020304" pitchFamily="18" charset="0"/>
              </a:rPr>
              <a:t>mitmesuguseid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kuid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allpool</a:t>
            </a:r>
            <a:r>
              <a:rPr lang="en-GB" sz="1700" dirty="0">
                <a:ea typeface="Corbel" panose="020B0503020204020204" pitchFamily="34" charset="0"/>
                <a:cs typeface="Times New Roman" panose="02020603050405020304" pitchFamily="18" charset="0"/>
              </a:rPr>
              <a:t> on </a:t>
            </a:r>
            <a:r>
              <a:rPr lang="en-GB" sz="1700" dirty="0" err="1">
                <a:ea typeface="Corbel" panose="020B0503020204020204" pitchFamily="34" charset="0"/>
                <a:cs typeface="Times New Roman" panose="02020603050405020304" pitchFamily="18" charset="0"/>
              </a:rPr>
              <a:t>loetletud</a:t>
            </a:r>
            <a:r>
              <a:rPr lang="en-GB" sz="1700" dirty="0">
                <a:ea typeface="Corbel" panose="020B0503020204020204" pitchFamily="34" charset="0"/>
                <a:cs typeface="Times New Roman" panose="02020603050405020304" pitchFamily="18" charset="0"/>
              </a:rPr>
              <a:t> need, </a:t>
            </a:r>
            <a:r>
              <a:rPr lang="en-GB" sz="1700" dirty="0" err="1">
                <a:ea typeface="Corbel" panose="020B0503020204020204" pitchFamily="34" charset="0"/>
                <a:cs typeface="Times New Roman" panose="02020603050405020304" pitchFamily="18" charset="0"/>
              </a:rPr>
              <a:t>mis</a:t>
            </a:r>
            <a:r>
              <a:rPr lang="en-GB" sz="1700" dirty="0">
                <a:ea typeface="Corbel" panose="020B0503020204020204" pitchFamily="34" charset="0"/>
                <a:cs typeface="Times New Roman" panose="02020603050405020304" pitchFamily="18" charset="0"/>
              </a:rPr>
              <a:t> on </a:t>
            </a:r>
            <a:r>
              <a:rPr lang="en-GB" sz="1700" dirty="0" err="1">
                <a:ea typeface="Corbel" panose="020B0503020204020204" pitchFamily="34" charset="0"/>
                <a:cs typeface="Times New Roman" panose="02020603050405020304" pitchFamily="18" charset="0"/>
              </a:rPr>
              <a:t>kõige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paremini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tunnustatud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mis</a:t>
            </a:r>
            <a:r>
              <a:rPr lang="en-GB" sz="1700" dirty="0">
                <a:ea typeface="Corbel" panose="020B0503020204020204" pitchFamily="34" charset="0"/>
                <a:cs typeface="Times New Roman" panose="02020603050405020304" pitchFamily="18" charset="0"/>
              </a:rPr>
              <a:t> on </a:t>
            </a:r>
            <a:r>
              <a:rPr lang="en-GB" sz="1700" dirty="0" err="1">
                <a:ea typeface="Corbel" panose="020B0503020204020204" pitchFamily="34" charset="0"/>
                <a:cs typeface="Times New Roman" panose="02020603050405020304" pitchFamily="18" charset="0"/>
              </a:rPr>
              <a:t>kasulikud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vahendid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õppijate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jaoks</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õppetöö</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kohandamisel</a:t>
            </a:r>
            <a:r>
              <a:rPr lang="en-GB" sz="1700" dirty="0">
                <a:ea typeface="Corbel" panose="020B0503020204020204" pitchFamily="34" charset="0"/>
                <a:cs typeface="Times New Roman" panose="02020603050405020304" pitchFamily="18" charset="0"/>
              </a:rPr>
              <a:t> (1):</a:t>
            </a:r>
            <a:endParaRPr lang="en-GB" sz="1700" dirty="0">
              <a:effectLst/>
              <a:ea typeface="Corbel" panose="020B0503020204020204" pitchFamily="34" charset="0"/>
              <a:cs typeface="Times New Roman" panose="02020603050405020304" pitchFamily="18" charset="0"/>
            </a:endParaRPr>
          </a:p>
        </p:txBody>
      </p:sp>
      <p:sp>
        <p:nvSpPr>
          <p:cNvPr id="6" name="Titel 3">
            <a:extLst>
              <a:ext uri="{FF2B5EF4-FFF2-40B4-BE49-F238E27FC236}">
                <a16:creationId xmlns:a16="http://schemas.microsoft.com/office/drawing/2014/main" id="{5A4524AD-DBFA-4C2B-8C42-AE7F5C52B9D4}"/>
              </a:ext>
            </a:extLst>
          </p:cNvPr>
          <p:cNvSpPr txBox="1">
            <a:spLocks/>
          </p:cNvSpPr>
          <p:nvPr/>
        </p:nvSpPr>
        <p:spPr>
          <a:xfrm>
            <a:off x="282326" y="34569"/>
            <a:ext cx="73478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t-EE" sz="4000" dirty="0">
                <a:solidFill>
                  <a:srgbClr val="64B558"/>
                </a:solidFill>
              </a:rPr>
              <a:t>Mis on õpistiilid</a:t>
            </a:r>
            <a:r>
              <a:rPr lang="nl-NL" sz="4000" dirty="0" smtClean="0">
                <a:solidFill>
                  <a:srgbClr val="64B558"/>
                </a:solidFill>
              </a:rPr>
              <a:t>? </a:t>
            </a:r>
            <a:endParaRPr lang="nl-NL" sz="4000" dirty="0">
              <a:solidFill>
                <a:srgbClr val="64B558"/>
              </a:solidFill>
            </a:endParaRPr>
          </a:p>
          <a:p>
            <a:r>
              <a:rPr lang="et-EE" sz="2800" dirty="0" smtClean="0">
                <a:solidFill>
                  <a:srgbClr val="64B558"/>
                </a:solidFill>
              </a:rPr>
              <a:t>1</a:t>
            </a:r>
            <a:r>
              <a:rPr lang="nl-NL" sz="2800" dirty="0" smtClean="0">
                <a:solidFill>
                  <a:srgbClr val="64B558"/>
                </a:solidFill>
              </a:rPr>
              <a:t>.</a:t>
            </a:r>
            <a:r>
              <a:rPr lang="et-EE" sz="2800" dirty="0" smtClean="0">
                <a:solidFill>
                  <a:srgbClr val="64B558"/>
                </a:solidFill>
              </a:rPr>
              <a:t>2.</a:t>
            </a:r>
            <a:r>
              <a:rPr lang="nl-NL" sz="2800" dirty="0" smtClean="0">
                <a:solidFill>
                  <a:srgbClr val="64B558"/>
                </a:solidFill>
              </a:rPr>
              <a:t> </a:t>
            </a:r>
            <a:r>
              <a:rPr lang="et-EE" sz="2800" dirty="0" smtClean="0">
                <a:solidFill>
                  <a:srgbClr val="64B558"/>
                </a:solidFill>
              </a:rPr>
              <a:t>Õpistiilid</a:t>
            </a:r>
            <a:r>
              <a:rPr lang="nl-NL" sz="2800" dirty="0" smtClean="0">
                <a:solidFill>
                  <a:srgbClr val="64B558"/>
                </a:solidFill>
              </a:rPr>
              <a:t>:</a:t>
            </a:r>
            <a:endParaRPr lang="en-GB" sz="2800" dirty="0">
              <a:solidFill>
                <a:srgbClr val="64B558"/>
              </a:solidFill>
            </a:endParaRPr>
          </a:p>
        </p:txBody>
      </p:sp>
      <p:pic>
        <p:nvPicPr>
          <p:cNvPr id="4" name="Picture 3">
            <a:extLst>
              <a:ext uri="{FF2B5EF4-FFF2-40B4-BE49-F238E27FC236}">
                <a16:creationId xmlns:a16="http://schemas.microsoft.com/office/drawing/2014/main" id="{271BE5FC-158E-4A67-830A-8568DB7558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714" r="23980"/>
          <a:stretch/>
        </p:blipFill>
        <p:spPr>
          <a:xfrm>
            <a:off x="7766984" y="3429000"/>
            <a:ext cx="4084705" cy="2989481"/>
          </a:xfrm>
          <a:prstGeom prst="rect">
            <a:avLst/>
          </a:prstGeom>
        </p:spPr>
      </p:pic>
      <p:pic>
        <p:nvPicPr>
          <p:cNvPr id="7" name="Picture 6">
            <a:extLst>
              <a:ext uri="{FF2B5EF4-FFF2-40B4-BE49-F238E27FC236}">
                <a16:creationId xmlns:a16="http://schemas.microsoft.com/office/drawing/2014/main" id="{F765EF1C-334A-4B80-9F02-8EEC9FCE6B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98" r="13010"/>
          <a:stretch/>
        </p:blipFill>
        <p:spPr>
          <a:xfrm>
            <a:off x="7876713" y="616265"/>
            <a:ext cx="4084704" cy="2989481"/>
          </a:xfrm>
          <a:prstGeom prst="rect">
            <a:avLst/>
          </a:prstGeom>
        </p:spPr>
      </p:pic>
      <p:sp>
        <p:nvSpPr>
          <p:cNvPr id="8" name="TextBox 7">
            <a:extLst>
              <a:ext uri="{FF2B5EF4-FFF2-40B4-BE49-F238E27FC236}">
                <a16:creationId xmlns:a16="http://schemas.microsoft.com/office/drawing/2014/main" id="{74C82378-62E3-423C-8FEF-756233B7D2AE}"/>
              </a:ext>
            </a:extLst>
          </p:cNvPr>
          <p:cNvSpPr txBox="1"/>
          <p:nvPr/>
        </p:nvSpPr>
        <p:spPr>
          <a:xfrm>
            <a:off x="0" y="2408040"/>
            <a:ext cx="5775478" cy="369332"/>
          </a:xfrm>
          <a:prstGeom prst="rect">
            <a:avLst/>
          </a:prstGeom>
          <a:solidFill>
            <a:srgbClr val="378FC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1. </a:t>
            </a:r>
            <a:r>
              <a:rPr lang="et-EE" sz="1800" b="1" dirty="0" smtClean="0">
                <a:solidFill>
                  <a:schemeClr val="bg1"/>
                </a:solidFill>
                <a:effectLst/>
                <a:ea typeface="Corbel" panose="020B0503020204020204" pitchFamily="34" charset="0"/>
                <a:cs typeface="Times New Roman" panose="02020603050405020304" pitchFamily="18" charset="0"/>
              </a:rPr>
              <a:t>Visuaalsed</a:t>
            </a:r>
            <a:r>
              <a:rPr lang="en-GB" sz="1800" b="1" dirty="0" smtClean="0">
                <a:solidFill>
                  <a:schemeClr val="bg1"/>
                </a:solidFill>
                <a:effectLst/>
                <a:ea typeface="Corbel" panose="020B0503020204020204" pitchFamily="34" charset="0"/>
                <a:cs typeface="Times New Roman" panose="02020603050405020304" pitchFamily="18" charset="0"/>
              </a:rPr>
              <a:t> (</a:t>
            </a:r>
            <a:r>
              <a:rPr lang="et-EE" sz="1800" b="1" dirty="0" err="1" smtClean="0">
                <a:solidFill>
                  <a:schemeClr val="bg1"/>
                </a:solidFill>
                <a:effectLst/>
                <a:ea typeface="Corbel" panose="020B0503020204020204" pitchFamily="34" charset="0"/>
                <a:cs typeface="Times New Roman" panose="02020603050405020304" pitchFamily="18" charset="0"/>
              </a:rPr>
              <a:t>ruumilised</a:t>
            </a:r>
            <a:r>
              <a:rPr lang="en-GB" sz="1800" b="1" dirty="0" smtClean="0">
                <a:solidFill>
                  <a:schemeClr val="bg1"/>
                </a:solidFill>
                <a:effectLst/>
                <a:ea typeface="Corbel" panose="020B0503020204020204" pitchFamily="34" charset="0"/>
                <a:cs typeface="Times New Roman" panose="02020603050405020304" pitchFamily="18" charset="0"/>
              </a:rPr>
              <a:t>) </a:t>
            </a:r>
            <a:r>
              <a:rPr lang="et-EE" sz="1800" b="1" dirty="0" smtClean="0">
                <a:solidFill>
                  <a:schemeClr val="bg1"/>
                </a:solidFill>
                <a:effectLst/>
                <a:ea typeface="Corbel" panose="020B0503020204020204" pitchFamily="34" charset="0"/>
                <a:cs typeface="Times New Roman" panose="02020603050405020304" pitchFamily="18" charset="0"/>
              </a:rPr>
              <a:t>õppijad</a:t>
            </a:r>
            <a:r>
              <a:rPr lang="en-GB" sz="1800" b="1" dirty="0" smtClean="0">
                <a:solidFill>
                  <a:schemeClr val="bg1"/>
                </a:solidFill>
                <a:effectLst/>
                <a:ea typeface="Corbel" panose="020B0503020204020204" pitchFamily="34" charset="0"/>
                <a:cs typeface="Times New Roman" panose="02020603050405020304" pitchFamily="18" charset="0"/>
              </a:rPr>
              <a:t>: </a:t>
            </a:r>
            <a:endParaRPr lang="en-GB" dirty="0">
              <a:solidFill>
                <a:schemeClr val="bg1"/>
              </a:solidFill>
            </a:endParaRPr>
          </a:p>
        </p:txBody>
      </p:sp>
      <p:sp>
        <p:nvSpPr>
          <p:cNvPr id="9" name="Content Placeholder 1">
            <a:extLst>
              <a:ext uri="{FF2B5EF4-FFF2-40B4-BE49-F238E27FC236}">
                <a16:creationId xmlns:a16="http://schemas.microsoft.com/office/drawing/2014/main" id="{A47D3423-0094-4FDC-ACF4-B518775F5966}"/>
              </a:ext>
            </a:extLst>
          </p:cNvPr>
          <p:cNvSpPr txBox="1">
            <a:spLocks/>
          </p:cNvSpPr>
          <p:nvPr/>
        </p:nvSpPr>
        <p:spPr>
          <a:xfrm>
            <a:off x="7644" y="2800223"/>
            <a:ext cx="7699633" cy="151230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None/>
            </a:pPr>
            <a:r>
              <a:rPr lang="en-GB" sz="1700" dirty="0">
                <a:ea typeface="Corbel" panose="020B0503020204020204" pitchFamily="34" charset="0"/>
                <a:cs typeface="Times New Roman" panose="02020603050405020304" pitchFamily="18" charset="0"/>
              </a:rPr>
              <a:t>Need </a:t>
            </a:r>
            <a:r>
              <a:rPr lang="en-GB" sz="1700" dirty="0" err="1">
                <a:ea typeface="Corbel" panose="020B0503020204020204" pitchFamily="34" charset="0"/>
                <a:cs typeface="Times New Roman" panose="02020603050405020304" pitchFamily="18" charset="0"/>
              </a:rPr>
              <a:t>inimesed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eelistavad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kui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teave</a:t>
            </a:r>
            <a:r>
              <a:rPr lang="en-GB" sz="1700" dirty="0">
                <a:ea typeface="Corbel" panose="020B0503020204020204" pitchFamily="34" charset="0"/>
                <a:cs typeface="Times New Roman" panose="02020603050405020304" pitchFamily="18" charset="0"/>
              </a:rPr>
              <a:t> on </a:t>
            </a:r>
            <a:r>
              <a:rPr lang="en-GB" sz="1700" dirty="0" err="1">
                <a:ea typeface="Corbel" panose="020B0503020204020204" pitchFamily="34" charset="0"/>
                <a:cs typeface="Times New Roman" panose="02020603050405020304" pitchFamily="18" charset="0"/>
              </a:rPr>
              <a:t>visuaalselt</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esitatud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Üksikasjaliku</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kirjaliku</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või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suulise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teabe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asemel</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reageerivad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sellised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õpilased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paremini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diagrammidele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graafikutele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piltidele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fotodele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Kasulikud</a:t>
            </a:r>
            <a:r>
              <a:rPr lang="en-GB" sz="1700" dirty="0">
                <a:ea typeface="Corbel" panose="020B0503020204020204" pitchFamily="34" charset="0"/>
                <a:cs typeface="Times New Roman" panose="02020603050405020304" pitchFamily="18" charset="0"/>
              </a:rPr>
              <a:t> on </a:t>
            </a:r>
            <a:r>
              <a:rPr lang="en-GB" sz="1700" dirty="0" err="1">
                <a:ea typeface="Corbel" panose="020B0503020204020204" pitchFamily="34" charset="0"/>
                <a:cs typeface="Times New Roman" panose="02020603050405020304" pitchFamily="18" charset="0"/>
              </a:rPr>
              <a:t>visuaalsed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abivahendid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näiteks</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projektorid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visuaalselt</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organiseeritud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teave</a:t>
            </a:r>
            <a:r>
              <a:rPr lang="en-GB" sz="1700" dirty="0" smtClean="0">
                <a:ea typeface="Corbel" panose="020B0503020204020204" pitchFamily="34" charset="0"/>
                <a:cs typeface="Times New Roman" panose="02020603050405020304" pitchFamily="18" charset="0"/>
              </a:rPr>
              <a:t>. </a:t>
            </a:r>
            <a:endParaRPr lang="en-GB" sz="1700" dirty="0">
              <a:ea typeface="Corbel" panose="020B0503020204020204" pitchFamily="34" charset="0"/>
              <a:cs typeface="Times New Roman" panose="02020603050405020304" pitchFamily="18" charset="0"/>
            </a:endParaRPr>
          </a:p>
          <a:p>
            <a:pPr marL="800100" lvl="1" indent="-342900">
              <a:lnSpc>
                <a:spcPct val="115000"/>
              </a:lnSpc>
              <a:spcAft>
                <a:spcPts val="1000"/>
              </a:spcAft>
              <a:buFont typeface="Arial" panose="020B0604020202020204" pitchFamily="34" charset="0"/>
              <a:buAutoNum type="arabicPeriod"/>
            </a:pPr>
            <a:endParaRPr lang="en-GB" sz="1700" dirty="0">
              <a:ea typeface="Corbel" panose="020B0503020204020204" pitchFamily="34" charset="0"/>
              <a:cs typeface="Times New Roman" panose="02020603050405020304" pitchFamily="18" charset="0"/>
            </a:endParaRPr>
          </a:p>
        </p:txBody>
      </p:sp>
      <p:sp>
        <p:nvSpPr>
          <p:cNvPr id="10" name="Content Placeholder 1">
            <a:extLst>
              <a:ext uri="{FF2B5EF4-FFF2-40B4-BE49-F238E27FC236}">
                <a16:creationId xmlns:a16="http://schemas.microsoft.com/office/drawing/2014/main" id="{AFDBC001-2A46-4D2D-9850-400B1B0082F8}"/>
              </a:ext>
            </a:extLst>
          </p:cNvPr>
          <p:cNvSpPr txBox="1">
            <a:spLocks/>
          </p:cNvSpPr>
          <p:nvPr/>
        </p:nvSpPr>
        <p:spPr>
          <a:xfrm>
            <a:off x="7643" y="4597099"/>
            <a:ext cx="7649613" cy="2089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None/>
            </a:pPr>
            <a:r>
              <a:rPr lang="en-GB" sz="1700" dirty="0" smtClean="0">
                <a:ea typeface="Corbel" panose="020B0503020204020204" pitchFamily="34" charset="0"/>
                <a:cs typeface="Times New Roman" panose="02020603050405020304" pitchFamily="18" charset="0"/>
              </a:rPr>
              <a:t>Audit</a:t>
            </a:r>
            <a:r>
              <a:rPr lang="et-EE" sz="1700" dirty="0" err="1" smtClean="0">
                <a:ea typeface="Corbel" panose="020B0503020204020204" pitchFamily="34" charset="0"/>
                <a:cs typeface="Times New Roman" panose="02020603050405020304" pitchFamily="18" charset="0"/>
              </a:rPr>
              <a:t>iiv</a:t>
            </a:r>
            <a:r>
              <a:rPr lang="en-GB" sz="1700" dirty="0" smtClean="0">
                <a:ea typeface="Corbel" panose="020B0503020204020204" pitchFamily="34" charset="0"/>
                <a:cs typeface="Times New Roman" panose="02020603050405020304" pitchFamily="18" charset="0"/>
              </a:rPr>
              <a:t>ne </a:t>
            </a:r>
            <a:r>
              <a:rPr lang="en-GB" sz="1700" dirty="0" err="1">
                <a:ea typeface="Corbel" panose="020B0503020204020204" pitchFamily="34" charset="0"/>
                <a:cs typeface="Times New Roman" panose="02020603050405020304" pitchFamily="18" charset="0"/>
              </a:rPr>
              <a:t>õppija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eelistab</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informatsiooni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töötlemist</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kuulamise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rääkimise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kaudu</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Lugemisel</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aitab</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neid</a:t>
            </a:r>
            <a:r>
              <a:rPr lang="en-GB" sz="1700" dirty="0">
                <a:ea typeface="Corbel" panose="020B0503020204020204" pitchFamily="34" charset="0"/>
                <a:cs typeface="Times New Roman" panose="02020603050405020304" pitchFamily="18" charset="0"/>
              </a:rPr>
              <a:t> </a:t>
            </a:r>
            <a:r>
              <a:rPr lang="en-GB" sz="1700" dirty="0" err="1" smtClean="0">
                <a:ea typeface="Corbel" panose="020B0503020204020204" pitchFamily="34" charset="0"/>
                <a:cs typeface="Times New Roman" panose="02020603050405020304" pitchFamily="18" charset="0"/>
              </a:rPr>
              <a:t>sageli</a:t>
            </a:r>
            <a:r>
              <a:rPr lang="et-EE" sz="1700" dirty="0" smtClean="0">
                <a:ea typeface="Corbel" panose="020B0503020204020204" pitchFamily="34" charset="0"/>
                <a:cs typeface="Times New Roman" panose="02020603050405020304" pitchFamily="18" charset="0"/>
              </a:rPr>
              <a:t>, kui</a:t>
            </a:r>
            <a:r>
              <a:rPr lang="en-GB" sz="1700" dirty="0" smtClean="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teha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seda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valjusti</a:t>
            </a:r>
            <a:r>
              <a:rPr lang="en-GB" sz="1700" dirty="0">
                <a:ea typeface="Corbel" panose="020B0503020204020204" pitchFamily="34" charset="0"/>
                <a:cs typeface="Times New Roman" panose="02020603050405020304" pitchFamily="18" charset="0"/>
              </a:rPr>
              <a:t>. </a:t>
            </a:r>
            <a:r>
              <a:rPr lang="et-EE" sz="1700" dirty="0" smtClean="0">
                <a:ea typeface="Corbel" panose="020B0503020204020204" pitchFamily="34" charset="0"/>
                <a:cs typeface="Times New Roman" panose="02020603050405020304" pitchFamily="18" charset="0"/>
              </a:rPr>
              <a:t>Nende õpilaste õpikogemuste parandamiseks on mõned järgnevad ideed</a:t>
            </a:r>
            <a:r>
              <a:rPr lang="en-GB" sz="1700" dirty="0" smtClean="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Muusika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mis</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võib</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aidata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emotsionaalset</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sidet</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luua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valjusti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räägitud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riimid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vajaduse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korral</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audioraamatud</a:t>
            </a:r>
            <a:r>
              <a:rPr lang="en-GB" sz="1700" dirty="0" smtClean="0">
                <a:ea typeface="Corbel" panose="020B0503020204020204" pitchFamily="34" charset="0"/>
                <a:cs typeface="Times New Roman" panose="02020603050405020304" pitchFamily="18" charset="0"/>
              </a:rPr>
              <a:t>.</a:t>
            </a:r>
            <a:endParaRPr lang="et-EE" sz="1700" dirty="0" smtClean="0">
              <a:ea typeface="Corbel" panose="020B0503020204020204" pitchFamily="34" charset="0"/>
              <a:cs typeface="Times New Roman" panose="02020603050405020304" pitchFamily="18" charset="0"/>
            </a:endParaRPr>
          </a:p>
          <a:p>
            <a:pPr marL="457200" lvl="1" indent="0" algn="just">
              <a:lnSpc>
                <a:spcPct val="115000"/>
              </a:lnSpc>
              <a:spcAft>
                <a:spcPts val="1000"/>
              </a:spcAft>
              <a:buNone/>
            </a:pPr>
            <a:r>
              <a:rPr lang="nl-NL" sz="1500" dirty="0" smtClean="0">
                <a:solidFill>
                  <a:srgbClr val="64B558"/>
                </a:solidFill>
              </a:rPr>
              <a:t>(1)</a:t>
            </a:r>
            <a:r>
              <a:rPr lang="et-EE" sz="1500" dirty="0" smtClean="0">
                <a:solidFill>
                  <a:srgbClr val="64B558"/>
                </a:solidFill>
              </a:rPr>
              <a:t> </a:t>
            </a:r>
            <a:r>
              <a:rPr lang="nl-NL" sz="1500" dirty="0" smtClean="0">
                <a:solidFill>
                  <a:srgbClr val="64B558"/>
                </a:solidFill>
              </a:rPr>
              <a:t>https</a:t>
            </a:r>
            <a:r>
              <a:rPr lang="nl-NL" sz="1500" dirty="0">
                <a:solidFill>
                  <a:srgbClr val="64B558"/>
                </a:solidFill>
              </a:rPr>
              <a:t>://www.viewsonic.com/library/education/the-8-learning-styles</a:t>
            </a:r>
            <a:r>
              <a:rPr lang="nl-NL" sz="1500" dirty="0" smtClean="0">
                <a:solidFill>
                  <a:srgbClr val="64B558"/>
                </a:solidFill>
              </a:rPr>
              <a:t>/</a:t>
            </a:r>
            <a:endParaRPr lang="en-GB" sz="1700" dirty="0">
              <a:ea typeface="Corbel" panose="020B0503020204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849BE66-EE97-4B8C-9C3E-F8748A1492D9}"/>
              </a:ext>
            </a:extLst>
          </p:cNvPr>
          <p:cNvSpPr txBox="1"/>
          <p:nvPr/>
        </p:nvSpPr>
        <p:spPr>
          <a:xfrm>
            <a:off x="0" y="4150714"/>
            <a:ext cx="5775478" cy="369332"/>
          </a:xfrm>
          <a:prstGeom prst="rect">
            <a:avLst/>
          </a:prstGeom>
          <a:solidFill>
            <a:srgbClr val="F2BD1F"/>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2. </a:t>
            </a:r>
            <a:r>
              <a:rPr lang="et-EE" sz="1800" b="1" dirty="0" smtClean="0">
                <a:solidFill>
                  <a:schemeClr val="bg1"/>
                </a:solidFill>
                <a:effectLst/>
                <a:ea typeface="Corbel" panose="020B0503020204020204" pitchFamily="34" charset="0"/>
                <a:cs typeface="Times New Roman" panose="02020603050405020304" pitchFamily="18" charset="0"/>
              </a:rPr>
              <a:t>Auditiivsed õppijad</a:t>
            </a:r>
            <a:r>
              <a:rPr lang="en-GB" sz="1800" b="1" dirty="0" smtClean="0">
                <a:solidFill>
                  <a:schemeClr val="bg1"/>
                </a:solidFill>
                <a:effectLst/>
                <a:ea typeface="Corbel" panose="020B0503020204020204" pitchFamily="34" charset="0"/>
                <a:cs typeface="Times New Roman" panose="02020603050405020304" pitchFamily="18" charset="0"/>
              </a:rPr>
              <a:t>: </a:t>
            </a:r>
            <a:endParaRPr lang="en-GB" dirty="0">
              <a:solidFill>
                <a:schemeClr val="bg1"/>
              </a:solidFill>
            </a:endParaRPr>
          </a:p>
        </p:txBody>
      </p:sp>
    </p:spTree>
    <p:extLst>
      <p:ext uri="{BB962C8B-B14F-4D97-AF65-F5344CB8AC3E}">
        <p14:creationId xmlns:p14="http://schemas.microsoft.com/office/powerpoint/2010/main" val="2993290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465978" y="2794383"/>
            <a:ext cx="6948494" cy="5458795"/>
          </a:xfrm>
        </p:spPr>
        <p:txBody>
          <a:bodyPr>
            <a:normAutofit/>
          </a:bodyPr>
          <a:lstStyle/>
          <a:p>
            <a:pPr marL="457200" lvl="1" indent="0" algn="just">
              <a:lnSpc>
                <a:spcPct val="115000"/>
              </a:lnSpc>
              <a:spcAft>
                <a:spcPts val="1000"/>
              </a:spcAft>
              <a:buNone/>
            </a:pPr>
            <a:r>
              <a:rPr lang="en-GB" sz="1700" dirty="0">
                <a:ea typeface="Corbel" panose="020B0503020204020204" pitchFamily="34" charset="0"/>
                <a:cs typeface="Times New Roman" panose="02020603050405020304" pitchFamily="18" charset="0"/>
              </a:rPr>
              <a:t>Need </a:t>
            </a:r>
            <a:r>
              <a:rPr lang="en-GB" sz="1700" dirty="0" err="1">
                <a:ea typeface="Corbel" panose="020B0503020204020204" pitchFamily="34" charset="0"/>
                <a:cs typeface="Times New Roman" panose="02020603050405020304" pitchFamily="18" charset="0"/>
              </a:rPr>
              <a:t>õpilased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naudivad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keele</a:t>
            </a:r>
            <a:r>
              <a:rPr lang="en-GB" sz="1700" dirty="0">
                <a:ea typeface="Corbel" panose="020B0503020204020204" pitchFamily="34" charset="0"/>
                <a:cs typeface="Times New Roman" panose="02020603050405020304" pitchFamily="18" charset="0"/>
              </a:rPr>
              <a:t> </a:t>
            </a:r>
            <a:r>
              <a:rPr lang="en-GB" sz="1700" dirty="0" err="1" smtClean="0">
                <a:ea typeface="Corbel" panose="020B0503020204020204" pitchFamily="34" charset="0"/>
                <a:cs typeface="Times New Roman" panose="02020603050405020304" pitchFamily="18" charset="0"/>
              </a:rPr>
              <a:t>kasutamist</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Sarnaselt</a:t>
            </a:r>
            <a:r>
              <a:rPr lang="en-GB" sz="1700" dirty="0">
                <a:ea typeface="Corbel" panose="020B0503020204020204" pitchFamily="34" charset="0"/>
                <a:cs typeface="Times New Roman" panose="02020603050405020304" pitchFamily="18" charset="0"/>
              </a:rPr>
              <a:t> </a:t>
            </a:r>
            <a:r>
              <a:rPr lang="et-EE" sz="1700" dirty="0" smtClean="0">
                <a:ea typeface="Corbel" panose="020B0503020204020204" pitchFamily="34" charset="0"/>
                <a:cs typeface="Times New Roman" panose="02020603050405020304" pitchFamily="18" charset="0"/>
              </a:rPr>
              <a:t>auditiivsetele </a:t>
            </a:r>
            <a:r>
              <a:rPr lang="en-GB" sz="1700" dirty="0" err="1" smtClean="0">
                <a:ea typeface="Corbel" panose="020B0503020204020204" pitchFamily="34" charset="0"/>
                <a:cs typeface="Times New Roman" panose="02020603050405020304" pitchFamily="18" charset="0"/>
              </a:rPr>
              <a:t>õppijatele</a:t>
            </a:r>
            <a:r>
              <a:rPr lang="en-GB" sz="1700" dirty="0" smtClean="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naudivad</a:t>
            </a:r>
            <a:r>
              <a:rPr lang="en-GB" sz="1700" dirty="0">
                <a:ea typeface="Corbel" panose="020B0503020204020204" pitchFamily="34" charset="0"/>
                <a:cs typeface="Times New Roman" panose="02020603050405020304" pitchFamily="18" charset="0"/>
              </a:rPr>
              <a:t> </a:t>
            </a:r>
            <a:r>
              <a:rPr lang="et-EE" sz="1700" dirty="0" smtClean="0">
                <a:ea typeface="Corbel" panose="020B0503020204020204" pitchFamily="34" charset="0"/>
                <a:cs typeface="Times New Roman" panose="02020603050405020304" pitchFamily="18" charset="0"/>
              </a:rPr>
              <a:t>verbaalsed</a:t>
            </a:r>
            <a:r>
              <a:rPr lang="en-GB" sz="1700" dirty="0" smtClean="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õppijad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riime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sõnamängu</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Nad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reageerivad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tavaliselt</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hästi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tegevustele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mis</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soodustavad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rühmaarutelusid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klassiettekannete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ülesandeid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või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huvitavate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stsenaariumidega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rollimänge</a:t>
            </a:r>
            <a:r>
              <a:rPr lang="en-GB" sz="1700" dirty="0">
                <a:ea typeface="Corbel" panose="020B0503020204020204" pitchFamily="34" charset="0"/>
                <a:cs typeface="Times New Roman" panose="02020603050405020304" pitchFamily="18" charset="0"/>
              </a:rPr>
              <a:t>.</a:t>
            </a:r>
            <a:endParaRPr lang="en-GB" sz="1700" dirty="0">
              <a:effectLst/>
              <a:ea typeface="Corbel" panose="020B0503020204020204" pitchFamily="34" charset="0"/>
              <a:cs typeface="Times New Roman" panose="02020603050405020304" pitchFamily="18" charset="0"/>
            </a:endParaRPr>
          </a:p>
        </p:txBody>
      </p:sp>
      <p:sp>
        <p:nvSpPr>
          <p:cNvPr id="6" name="Titel 3">
            <a:extLst>
              <a:ext uri="{FF2B5EF4-FFF2-40B4-BE49-F238E27FC236}">
                <a16:creationId xmlns:a16="http://schemas.microsoft.com/office/drawing/2014/main" id="{5A4524AD-DBFA-4C2B-8C42-AE7F5C52B9D4}"/>
              </a:ext>
            </a:extLst>
          </p:cNvPr>
          <p:cNvSpPr txBox="1">
            <a:spLocks/>
          </p:cNvSpPr>
          <p:nvPr/>
        </p:nvSpPr>
        <p:spPr>
          <a:xfrm>
            <a:off x="298703" y="0"/>
            <a:ext cx="10515600" cy="826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t-EE" sz="2800" dirty="0" smtClean="0">
                <a:solidFill>
                  <a:srgbClr val="64B558"/>
                </a:solidFill>
              </a:rPr>
              <a:t>1</a:t>
            </a:r>
            <a:r>
              <a:rPr lang="nl-NL" sz="2800" dirty="0" smtClean="0">
                <a:solidFill>
                  <a:srgbClr val="64B558"/>
                </a:solidFill>
              </a:rPr>
              <a:t>.</a:t>
            </a:r>
            <a:r>
              <a:rPr lang="et-EE" sz="2800" dirty="0" smtClean="0">
                <a:solidFill>
                  <a:srgbClr val="64B558"/>
                </a:solidFill>
              </a:rPr>
              <a:t>2</a:t>
            </a:r>
            <a:r>
              <a:rPr lang="nl-NL" sz="2800" dirty="0" smtClean="0">
                <a:solidFill>
                  <a:srgbClr val="64B558"/>
                </a:solidFill>
              </a:rPr>
              <a:t> </a:t>
            </a:r>
            <a:r>
              <a:rPr lang="et-EE" sz="2800" dirty="0" smtClean="0">
                <a:solidFill>
                  <a:srgbClr val="64B558"/>
                </a:solidFill>
              </a:rPr>
              <a:t>Õpistiilid</a:t>
            </a:r>
            <a:r>
              <a:rPr lang="nl-NL" sz="2800" dirty="0" smtClean="0">
                <a:solidFill>
                  <a:srgbClr val="64B558"/>
                </a:solidFill>
              </a:rPr>
              <a:t>:</a:t>
            </a:r>
            <a:endParaRPr lang="en-GB" sz="2800" dirty="0">
              <a:solidFill>
                <a:srgbClr val="64B558"/>
              </a:solidFill>
            </a:endParaRPr>
          </a:p>
        </p:txBody>
      </p:sp>
      <p:pic>
        <p:nvPicPr>
          <p:cNvPr id="4" name="Picture 3">
            <a:extLst>
              <a:ext uri="{FF2B5EF4-FFF2-40B4-BE49-F238E27FC236}">
                <a16:creationId xmlns:a16="http://schemas.microsoft.com/office/drawing/2014/main" id="{EB3A8197-FA64-4C55-BBBD-4BFE215B8B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688"/>
          <a:stretch/>
        </p:blipFill>
        <p:spPr>
          <a:xfrm>
            <a:off x="8110122" y="899136"/>
            <a:ext cx="3510748" cy="2624883"/>
          </a:xfrm>
          <a:prstGeom prst="rect">
            <a:avLst/>
          </a:prstGeom>
        </p:spPr>
      </p:pic>
      <p:pic>
        <p:nvPicPr>
          <p:cNvPr id="7" name="Picture 6">
            <a:extLst>
              <a:ext uri="{FF2B5EF4-FFF2-40B4-BE49-F238E27FC236}">
                <a16:creationId xmlns:a16="http://schemas.microsoft.com/office/drawing/2014/main" id="{307D3D82-20D5-4020-B98F-19C238660D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152" t="-1520" r="12596" b="20307"/>
          <a:stretch/>
        </p:blipFill>
        <p:spPr>
          <a:xfrm>
            <a:off x="8110122" y="3494968"/>
            <a:ext cx="3510748" cy="2642514"/>
          </a:xfrm>
          <a:prstGeom prst="rect">
            <a:avLst/>
          </a:prstGeom>
        </p:spPr>
      </p:pic>
      <p:sp>
        <p:nvSpPr>
          <p:cNvPr id="8" name="TextBox 7">
            <a:extLst>
              <a:ext uri="{FF2B5EF4-FFF2-40B4-BE49-F238E27FC236}">
                <a16:creationId xmlns:a16="http://schemas.microsoft.com/office/drawing/2014/main" id="{E7A54A33-E467-4DEE-9356-74B736D05D09}"/>
              </a:ext>
            </a:extLst>
          </p:cNvPr>
          <p:cNvSpPr txBox="1"/>
          <p:nvPr/>
        </p:nvSpPr>
        <p:spPr>
          <a:xfrm>
            <a:off x="0" y="810074"/>
            <a:ext cx="5775478" cy="369332"/>
          </a:xfrm>
          <a:prstGeom prst="rect">
            <a:avLst/>
          </a:prstGeom>
          <a:solidFill>
            <a:srgbClr val="EC662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3. </a:t>
            </a:r>
            <a:r>
              <a:rPr lang="et-EE" sz="1800" b="1" dirty="0" smtClean="0">
                <a:solidFill>
                  <a:schemeClr val="bg1"/>
                </a:solidFill>
                <a:effectLst/>
                <a:ea typeface="Corbel" panose="020B0503020204020204" pitchFamily="34" charset="0"/>
                <a:cs typeface="Times New Roman" panose="02020603050405020304" pitchFamily="18" charset="0"/>
              </a:rPr>
              <a:t>Taktiilsed õppijad</a:t>
            </a:r>
            <a:r>
              <a:rPr lang="en-GB" sz="1800" b="1" dirty="0" smtClean="0">
                <a:solidFill>
                  <a:schemeClr val="bg1"/>
                </a:solidFill>
                <a:effectLst/>
                <a:ea typeface="Corbel" panose="020B0503020204020204" pitchFamily="34" charset="0"/>
                <a:cs typeface="Times New Roman" panose="02020603050405020304" pitchFamily="18" charset="0"/>
              </a:rPr>
              <a:t>:</a:t>
            </a:r>
            <a:endParaRPr lang="en-GB" dirty="0">
              <a:solidFill>
                <a:schemeClr val="bg1"/>
              </a:solidFill>
            </a:endParaRPr>
          </a:p>
        </p:txBody>
      </p:sp>
      <p:sp>
        <p:nvSpPr>
          <p:cNvPr id="9" name="Content Placeholder 1">
            <a:extLst>
              <a:ext uri="{FF2B5EF4-FFF2-40B4-BE49-F238E27FC236}">
                <a16:creationId xmlns:a16="http://schemas.microsoft.com/office/drawing/2014/main" id="{B5C24BDF-D1B8-43F1-B607-40BFB2484B03}"/>
              </a:ext>
            </a:extLst>
          </p:cNvPr>
          <p:cNvSpPr txBox="1">
            <a:spLocks/>
          </p:cNvSpPr>
          <p:nvPr/>
        </p:nvSpPr>
        <p:spPr>
          <a:xfrm>
            <a:off x="461776" y="1148834"/>
            <a:ext cx="698749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None/>
            </a:pPr>
            <a:r>
              <a:rPr lang="en-GB" sz="1700" dirty="0" err="1">
                <a:ea typeface="Corbel" panose="020B0503020204020204" pitchFamily="34" charset="0"/>
                <a:cs typeface="Times New Roman" panose="02020603050405020304" pitchFamily="18" charset="0"/>
              </a:rPr>
              <a:t>Seda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tüüpi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õppijad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õpivad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kõige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paremini</a:t>
            </a:r>
            <a:r>
              <a:rPr lang="en-GB" sz="1700" dirty="0">
                <a:ea typeface="Corbel" panose="020B0503020204020204" pitchFamily="34" charset="0"/>
                <a:cs typeface="Times New Roman" panose="02020603050405020304" pitchFamily="18" charset="0"/>
              </a:rPr>
              <a:t> </a:t>
            </a:r>
            <a:r>
              <a:rPr lang="et-EE" sz="1700" dirty="0" smtClean="0">
                <a:ea typeface="Corbel" panose="020B0503020204020204" pitchFamily="34" charset="0"/>
                <a:cs typeface="Times New Roman" panose="02020603050405020304" pitchFamily="18" charset="0"/>
              </a:rPr>
              <a:t>käsi kasutades</a:t>
            </a:r>
            <a:r>
              <a:rPr lang="en-GB" sz="1700" dirty="0" smtClean="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Nad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eelistavad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asju</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puudutada</a:t>
            </a:r>
            <a:r>
              <a:rPr lang="en-GB" sz="1700" dirty="0">
                <a:ea typeface="Corbel" panose="020B0503020204020204" pitchFamily="34" charset="0"/>
                <a:cs typeface="Times New Roman" panose="02020603050405020304" pitchFamily="18" charset="0"/>
              </a:rPr>
              <a:t>, et </a:t>
            </a:r>
            <a:r>
              <a:rPr lang="en-GB" sz="1700" dirty="0" err="1">
                <a:ea typeface="Corbel" panose="020B0503020204020204" pitchFamily="34" charset="0"/>
                <a:cs typeface="Times New Roman" panose="02020603050405020304" pitchFamily="18" charset="0"/>
              </a:rPr>
              <a:t>neid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tundma</a:t>
            </a:r>
            <a:r>
              <a:rPr lang="en-GB" sz="1700" dirty="0">
                <a:ea typeface="Corbel" panose="020B0503020204020204" pitchFamily="34" charset="0"/>
                <a:cs typeface="Times New Roman" panose="02020603050405020304" pitchFamily="18" charset="0"/>
              </a:rPr>
              <a:t> õppida. </a:t>
            </a:r>
            <a:r>
              <a:rPr lang="en-GB" sz="1700" dirty="0" err="1">
                <a:ea typeface="Corbel" panose="020B0503020204020204" pitchFamily="34" charset="0"/>
                <a:cs typeface="Times New Roman" panose="02020603050405020304" pitchFamily="18" charset="0"/>
              </a:rPr>
              <a:t>Nad</a:t>
            </a:r>
            <a:r>
              <a:rPr lang="en-GB" sz="1700" dirty="0">
                <a:ea typeface="Corbel" panose="020B0503020204020204" pitchFamily="34" charset="0"/>
                <a:cs typeface="Times New Roman" panose="02020603050405020304" pitchFamily="18" charset="0"/>
              </a:rPr>
              <a:t> </a:t>
            </a:r>
            <a:r>
              <a:rPr lang="et-EE" sz="1700" dirty="0" smtClean="0">
                <a:ea typeface="Corbel" panose="020B0503020204020204" pitchFamily="34" charset="0"/>
                <a:cs typeface="Times New Roman" panose="02020603050405020304" pitchFamily="18" charset="0"/>
              </a:rPr>
              <a:t>sageli tõmbavad loetule jooni alla</a:t>
            </a:r>
            <a:r>
              <a:rPr lang="en-GB" sz="1700" dirty="0" smtClean="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teevad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kuulamise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ajal</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märkmeid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hoiavad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oma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käed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muul</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viisil</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hõivatud</a:t>
            </a:r>
            <a:r>
              <a:rPr lang="en-GB" sz="1700" dirty="0">
                <a:ea typeface="Corbel" panose="020B0503020204020204" pitchFamily="34" charset="0"/>
                <a:cs typeface="Times New Roman" panose="02020603050405020304" pitchFamily="18" charset="0"/>
              </a:rPr>
              <a:t>.</a:t>
            </a:r>
          </a:p>
        </p:txBody>
      </p:sp>
      <p:sp>
        <p:nvSpPr>
          <p:cNvPr id="10" name="Content Placeholder 1">
            <a:extLst>
              <a:ext uri="{FF2B5EF4-FFF2-40B4-BE49-F238E27FC236}">
                <a16:creationId xmlns:a16="http://schemas.microsoft.com/office/drawing/2014/main" id="{15536AA1-ADCB-46B5-860E-0C717BD3E454}"/>
              </a:ext>
            </a:extLst>
          </p:cNvPr>
          <p:cNvSpPr txBox="1">
            <a:spLocks/>
          </p:cNvSpPr>
          <p:nvPr/>
        </p:nvSpPr>
        <p:spPr>
          <a:xfrm>
            <a:off x="391419" y="4690126"/>
            <a:ext cx="7128205" cy="185354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None/>
            </a:pPr>
            <a:r>
              <a:rPr lang="en-GB" sz="1700" dirty="0" err="1" smtClean="0">
                <a:ea typeface="Corbel" panose="020B0503020204020204" pitchFamily="34" charset="0"/>
                <a:cs typeface="Times New Roman" panose="02020603050405020304" pitchFamily="18" charset="0"/>
              </a:rPr>
              <a:t>Loogilise</a:t>
            </a:r>
            <a:r>
              <a:rPr lang="et-EE" sz="1700" dirty="0" smtClean="0">
                <a:ea typeface="Corbel" panose="020B0503020204020204" pitchFamily="34" charset="0"/>
                <a:cs typeface="Times New Roman" panose="02020603050405020304" pitchFamily="18" charset="0"/>
              </a:rPr>
              <a:t> võimekusega</a:t>
            </a:r>
            <a:r>
              <a:rPr lang="en-GB" sz="1700" dirty="0" smtClean="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õppijad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otsivad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õppimises</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mustreid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suundumusi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Nad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otsivad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seoseid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põhjuseid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tulemusi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Õpetajad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saavad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neid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kõige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paremini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motiveerida</a:t>
            </a:r>
            <a:r>
              <a:rPr lang="en-GB" sz="1700" dirty="0">
                <a:ea typeface="Corbel" panose="020B0503020204020204" pitchFamily="34" charset="0"/>
                <a:cs typeface="Times New Roman" panose="02020603050405020304" pitchFamily="18" charset="0"/>
              </a:rPr>
              <a:t>, </a:t>
            </a:r>
            <a:r>
              <a:rPr lang="et-EE" sz="1700" dirty="0" smtClean="0">
                <a:ea typeface="Corbel" panose="020B0503020204020204" pitchFamily="34" charset="0"/>
                <a:cs typeface="Times New Roman" panose="02020603050405020304" pitchFamily="18" charset="0"/>
              </a:rPr>
              <a:t>esitades</a:t>
            </a:r>
            <a:r>
              <a:rPr lang="en-GB" sz="1700" dirty="0" smtClean="0">
                <a:ea typeface="Corbel" panose="020B0503020204020204" pitchFamily="34" charset="0"/>
                <a:cs typeface="Times New Roman" panose="02020603050405020304" pitchFamily="18" charset="0"/>
              </a:rPr>
              <a:t> </a:t>
            </a:r>
            <a:r>
              <a:rPr lang="en-GB" sz="1700" dirty="0" err="1" smtClean="0">
                <a:ea typeface="Corbel" panose="020B0503020204020204" pitchFamily="34" charset="0"/>
                <a:cs typeface="Times New Roman" panose="02020603050405020304" pitchFamily="18" charset="0"/>
              </a:rPr>
              <a:t>õppetund</a:t>
            </a:r>
            <a:r>
              <a:rPr lang="et-EE" sz="1700" dirty="0" err="1" smtClean="0">
                <a:ea typeface="Corbel" panose="020B0503020204020204" pitchFamily="34" charset="0"/>
                <a:cs typeface="Times New Roman" panose="02020603050405020304" pitchFamily="18" charset="0"/>
              </a:rPr>
              <a:t>ides</a:t>
            </a:r>
            <a:r>
              <a:rPr lang="et-EE" sz="1700" dirty="0" smtClean="0">
                <a:ea typeface="Corbel" panose="020B0503020204020204" pitchFamily="34" charset="0"/>
                <a:cs typeface="Times New Roman" panose="02020603050405020304" pitchFamily="18" charset="0"/>
              </a:rPr>
              <a:t> </a:t>
            </a:r>
            <a:r>
              <a:rPr lang="en-GB" sz="1700" dirty="0" err="1" smtClean="0">
                <a:ea typeface="Corbel" panose="020B0503020204020204" pitchFamily="34" charset="0"/>
                <a:cs typeface="Times New Roman" panose="02020603050405020304" pitchFamily="18" charset="0"/>
              </a:rPr>
              <a:t>tõlgendamist</a:t>
            </a:r>
            <a:r>
              <a:rPr lang="en-GB" sz="1700" dirty="0" smtClean="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järeldusi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nõudvaid</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küsimusi</a:t>
            </a:r>
            <a:r>
              <a:rPr lang="en-GB" sz="1700" dirty="0">
                <a:ea typeface="Corbel" panose="020B0503020204020204" pitchFamily="34" charset="0"/>
                <a:cs typeface="Times New Roman" panose="02020603050405020304" pitchFamily="18" charset="0"/>
              </a:rPr>
              <a:t>, </a:t>
            </a:r>
            <a:r>
              <a:rPr lang="et-EE" sz="1700" dirty="0" smtClean="0">
                <a:ea typeface="Corbel" panose="020B0503020204020204" pitchFamily="34" charset="0"/>
                <a:cs typeface="Times New Roman" panose="02020603050405020304" pitchFamily="18" charset="0"/>
              </a:rPr>
              <a:t>kasutades</a:t>
            </a:r>
            <a:r>
              <a:rPr lang="en-GB" sz="1700" dirty="0" smtClean="0">
                <a:ea typeface="Corbel" panose="020B0503020204020204" pitchFamily="34" charset="0"/>
                <a:cs typeface="Times New Roman" panose="02020603050405020304" pitchFamily="18" charset="0"/>
              </a:rPr>
              <a:t> </a:t>
            </a:r>
            <a:r>
              <a:rPr lang="en-GB" sz="1700" dirty="0" err="1" smtClean="0">
                <a:ea typeface="Corbel" panose="020B0503020204020204" pitchFamily="34" charset="0"/>
                <a:cs typeface="Times New Roman" panose="02020603050405020304" pitchFamily="18" charset="0"/>
              </a:rPr>
              <a:t>probleemilahendamis</a:t>
            </a:r>
            <a:r>
              <a:rPr lang="et-EE" sz="1700" dirty="0" smtClean="0">
                <a:ea typeface="Corbel" panose="020B0503020204020204" pitchFamily="34" charset="0"/>
                <a:cs typeface="Times New Roman" panose="02020603050405020304" pitchFamily="18" charset="0"/>
              </a:rPr>
              <a:t>e </a:t>
            </a:r>
            <a:r>
              <a:rPr lang="en-GB" sz="1700" dirty="0" err="1" smtClean="0">
                <a:ea typeface="Corbel" panose="020B0503020204020204" pitchFamily="34" charset="0"/>
                <a:cs typeface="Times New Roman" panose="02020603050405020304" pitchFamily="18" charset="0"/>
              </a:rPr>
              <a:t>oskust</a:t>
            </a:r>
            <a:r>
              <a:rPr lang="en-GB" sz="1700" dirty="0" smtClean="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nõudvat</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materjali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või</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julgustavad</a:t>
            </a:r>
            <a:r>
              <a:rPr lang="en-GB" sz="1700" dirty="0">
                <a:ea typeface="Corbel" panose="020B0503020204020204" pitchFamily="34" charset="0"/>
                <a:cs typeface="Times New Roman" panose="02020603050405020304" pitchFamily="18" charset="0"/>
              </a:rPr>
              <a:t> </a:t>
            </a:r>
            <a:r>
              <a:rPr lang="et-EE" sz="1700" dirty="0" smtClean="0">
                <a:ea typeface="Corbel" panose="020B0503020204020204" pitchFamily="34" charset="0"/>
                <a:cs typeface="Times New Roman" panose="02020603050405020304" pitchFamily="18" charset="0"/>
              </a:rPr>
              <a:t>õpilasi </a:t>
            </a:r>
            <a:r>
              <a:rPr lang="en-GB" sz="1700" dirty="0" err="1" smtClean="0">
                <a:ea typeface="Corbel" panose="020B0503020204020204" pitchFamily="34" charset="0"/>
                <a:cs typeface="Times New Roman" panose="02020603050405020304" pitchFamily="18" charset="0"/>
              </a:rPr>
              <a:t>jõudma</a:t>
            </a:r>
            <a:r>
              <a:rPr lang="en-GB" sz="1700" dirty="0" smtClean="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faktidel</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ja</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põhjendustel</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põhinevatele</a:t>
            </a:r>
            <a:r>
              <a:rPr lang="en-GB" sz="1700" dirty="0">
                <a:ea typeface="Corbel" panose="020B0503020204020204" pitchFamily="34" charset="0"/>
                <a:cs typeface="Times New Roman" panose="02020603050405020304" pitchFamily="18" charset="0"/>
              </a:rPr>
              <a:t> </a:t>
            </a:r>
            <a:r>
              <a:rPr lang="en-GB" sz="1700" dirty="0" err="1">
                <a:ea typeface="Corbel" panose="020B0503020204020204" pitchFamily="34" charset="0"/>
                <a:cs typeface="Times New Roman" panose="02020603050405020304" pitchFamily="18" charset="0"/>
              </a:rPr>
              <a:t>järeldustele</a:t>
            </a:r>
            <a:r>
              <a:rPr lang="en-GB" sz="1700" dirty="0">
                <a:ea typeface="Corbel" panose="020B0503020204020204"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id="{4617565A-C7A7-4B21-9AA3-86366B50B342}"/>
              </a:ext>
            </a:extLst>
          </p:cNvPr>
          <p:cNvSpPr txBox="1"/>
          <p:nvPr/>
        </p:nvSpPr>
        <p:spPr>
          <a:xfrm>
            <a:off x="0" y="2474397"/>
            <a:ext cx="5775478" cy="369332"/>
          </a:xfrm>
          <a:prstGeom prst="rect">
            <a:avLst/>
          </a:prstGeom>
          <a:solidFill>
            <a:srgbClr val="E61A52"/>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4. </a:t>
            </a:r>
            <a:r>
              <a:rPr lang="et-EE" sz="1800" b="1" dirty="0" smtClean="0">
                <a:solidFill>
                  <a:schemeClr val="bg1"/>
                </a:solidFill>
                <a:effectLst/>
                <a:ea typeface="Corbel" panose="020B0503020204020204" pitchFamily="34" charset="0"/>
                <a:cs typeface="Times New Roman" panose="02020603050405020304" pitchFamily="18" charset="0"/>
              </a:rPr>
              <a:t>Verbaalsed õppijad</a:t>
            </a:r>
            <a:r>
              <a:rPr lang="en-GB" sz="1800" b="1" dirty="0" smtClean="0">
                <a:solidFill>
                  <a:schemeClr val="bg1"/>
                </a:solidFill>
                <a:effectLst/>
                <a:ea typeface="Corbel" panose="020B0503020204020204" pitchFamily="34" charset="0"/>
                <a:cs typeface="Times New Roman" panose="02020603050405020304" pitchFamily="18" charset="0"/>
              </a:rPr>
              <a:t>: </a:t>
            </a:r>
            <a:endParaRPr lang="en-GB" dirty="0">
              <a:solidFill>
                <a:schemeClr val="bg1"/>
              </a:solidFill>
            </a:endParaRPr>
          </a:p>
        </p:txBody>
      </p:sp>
      <p:sp>
        <p:nvSpPr>
          <p:cNvPr id="12" name="TextBox 11">
            <a:extLst>
              <a:ext uri="{FF2B5EF4-FFF2-40B4-BE49-F238E27FC236}">
                <a16:creationId xmlns:a16="http://schemas.microsoft.com/office/drawing/2014/main" id="{4B6A6F11-DA18-461B-AFFE-1F7E0A780D0C}"/>
              </a:ext>
            </a:extLst>
          </p:cNvPr>
          <p:cNvSpPr txBox="1"/>
          <p:nvPr/>
        </p:nvSpPr>
        <p:spPr>
          <a:xfrm>
            <a:off x="0" y="4370140"/>
            <a:ext cx="5775478" cy="369332"/>
          </a:xfrm>
          <a:prstGeom prst="rect">
            <a:avLst/>
          </a:prstGeom>
          <a:solidFill>
            <a:srgbClr val="378FC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5. </a:t>
            </a:r>
            <a:r>
              <a:rPr lang="et-EE" sz="1800" b="1" dirty="0" smtClean="0">
                <a:solidFill>
                  <a:schemeClr val="bg1"/>
                </a:solidFill>
                <a:effectLst/>
                <a:ea typeface="Corbel" panose="020B0503020204020204" pitchFamily="34" charset="0"/>
                <a:cs typeface="Times New Roman" panose="02020603050405020304" pitchFamily="18" charset="0"/>
              </a:rPr>
              <a:t>Loogilised õppijad</a:t>
            </a:r>
            <a:r>
              <a:rPr lang="en-GB" sz="1800" b="1" dirty="0" smtClean="0">
                <a:solidFill>
                  <a:schemeClr val="bg1"/>
                </a:solidFill>
                <a:effectLst/>
                <a:ea typeface="Corbel" panose="020B0503020204020204" pitchFamily="34" charset="0"/>
                <a:cs typeface="Times New Roman" panose="02020603050405020304" pitchFamily="18" charset="0"/>
              </a:rPr>
              <a:t>: </a:t>
            </a:r>
            <a:endParaRPr lang="en-GB" dirty="0">
              <a:solidFill>
                <a:schemeClr val="bg1"/>
              </a:solidFill>
            </a:endParaRPr>
          </a:p>
        </p:txBody>
      </p:sp>
    </p:spTree>
    <p:extLst>
      <p:ext uri="{BB962C8B-B14F-4D97-AF65-F5344CB8AC3E}">
        <p14:creationId xmlns:p14="http://schemas.microsoft.com/office/powerpoint/2010/main" val="2246244731"/>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5175</TotalTime>
  <Words>2717</Words>
  <Application>Microsoft Office PowerPoint</Application>
  <PresentationFormat>Widescreen</PresentationFormat>
  <Paragraphs>182</Paragraphs>
  <Slides>30</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 Light</vt:lpstr>
      <vt:lpstr>Corbel</vt:lpstr>
      <vt:lpstr>Open Sans</vt:lpstr>
      <vt:lpstr>Raleway</vt:lpstr>
      <vt:lpstr>Raleway bold</vt:lpstr>
      <vt:lpstr>Times New Roman</vt:lpstr>
      <vt:lpstr>Kantoorthema</vt:lpstr>
      <vt:lpstr>Moodul 2: Millised õpistiilid on diferentseeritud õpetamisel? </vt:lpstr>
      <vt:lpstr>Eesmärgid</vt:lpstr>
      <vt:lpstr>Õpiväljundid</vt:lpstr>
      <vt:lpstr>Märksõnad</vt:lpstr>
      <vt:lpstr>Sisukord</vt:lpstr>
      <vt:lpstr>1. MIS ON ÕPISTIILID? </vt:lpstr>
      <vt:lpstr>Mis on õpistiilid? 1.1. Sissejuhatus:</vt:lpstr>
      <vt:lpstr>PowerPoint Presentation</vt:lpstr>
      <vt:lpstr>PowerPoint Presentation</vt:lpstr>
      <vt:lpstr>PowerPoint Presentation</vt:lpstr>
      <vt:lpstr>Mis on õpistiilid?  1.3 Vaidlus õpistiilide üle</vt:lpstr>
      <vt:lpstr>Hindamise aeg </vt:lpstr>
      <vt:lpstr>2. Üks SUURUS ei sobi kõigile.... </vt:lpstr>
      <vt:lpstr>Üks suurus ei sobi kõigile... 2.1 Taust</vt:lpstr>
      <vt:lpstr>Üks suurus ei sobi kõigile… 2.2 Mis on diferentseeritud õpetamine?</vt:lpstr>
      <vt:lpstr>Üks suurus ei sobi kõigile… 2.3 Miks diferentseeritud õpetamine on oluline?</vt:lpstr>
      <vt:lpstr>Üks suurus ei sobi kõigile… 2.4 Kuidas diferentseeritud õpetamine toetab õppijat paremini?</vt:lpstr>
      <vt:lpstr>Üks suurus ei sobi kõigile… 2.5 Täiendav lugemine</vt:lpstr>
      <vt:lpstr>Üks suurus ei sobi kõigile… 2.6 Miks nüüd?</vt:lpstr>
      <vt:lpstr>3. Multiintelligentsuse teooria</vt:lpstr>
      <vt:lpstr>Multiintelligentsuse teooria 3.1. Sissejuhatus</vt:lpstr>
      <vt:lpstr>3.2. Aeg eneseanalüüsiks</vt:lpstr>
      <vt:lpstr>Multiintelligentsuse teooria:</vt:lpstr>
      <vt:lpstr>3.4. Aeg täiendavaks lugemiseks!</vt:lpstr>
      <vt:lpstr>Multiintelligentsuse teooria 3.5 Väljakutsed</vt:lpstr>
      <vt:lpstr>PowerPoint Presentation</vt:lpstr>
      <vt:lpstr>Millised tegurid mõjutavad muutusi klassiruumis?</vt:lpstr>
      <vt:lpstr>PowerPoint Presentation</vt:lpstr>
      <vt:lpstr>Viidete loetelu ja lisalugemine</vt:lpstr>
      <vt:lpstr>Täname tähelepanu eest!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lastModifiedBy>Windows User</cp:lastModifiedBy>
  <cp:revision>144</cp:revision>
  <dcterms:created xsi:type="dcterms:W3CDTF">2021-03-16T15:14:53Z</dcterms:created>
  <dcterms:modified xsi:type="dcterms:W3CDTF">2022-09-30T12:32:46Z</dcterms:modified>
</cp:coreProperties>
</file>